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258" r:id="rId3"/>
    <p:sldId id="259" r:id="rId4"/>
    <p:sldId id="276" r:id="rId5"/>
    <p:sldId id="277" r:id="rId6"/>
    <p:sldId id="260" r:id="rId7"/>
    <p:sldId id="261" r:id="rId8"/>
    <p:sldId id="278" r:id="rId9"/>
    <p:sldId id="262" r:id="rId10"/>
    <p:sldId id="263" r:id="rId11"/>
    <p:sldId id="279" r:id="rId12"/>
    <p:sldId id="265" r:id="rId13"/>
    <p:sldId id="266" r:id="rId14"/>
    <p:sldId id="268" r:id="rId15"/>
    <p:sldId id="274" r:id="rId16"/>
    <p:sldId id="280" r:id="rId17"/>
    <p:sldId id="267" r:id="rId18"/>
    <p:sldId id="272" r:id="rId19"/>
    <p:sldId id="281" r:id="rId20"/>
    <p:sldId id="282" r:id="rId21"/>
    <p:sldId id="269" r:id="rId22"/>
    <p:sldId id="273"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75" r:id="rId37"/>
    <p:sldId id="296" r:id="rId38"/>
    <p:sldId id="297" r:id="rId39"/>
    <p:sldId id="256" r:id="rId40"/>
    <p:sldId id="298" r:id="rId41"/>
    <p:sldId id="299" r:id="rId42"/>
    <p:sldId id="300" r:id="rId43"/>
    <p:sldId id="301" r:id="rId44"/>
    <p:sldId id="302" r:id="rId45"/>
    <p:sldId id="303" r:id="rId46"/>
    <p:sldId id="304" r:id="rId47"/>
    <p:sldId id="917" r:id="rId48"/>
    <p:sldId id="983" r:id="rId49"/>
    <p:sldId id="974" r:id="rId50"/>
    <p:sldId id="984" r:id="rId51"/>
    <p:sldId id="985" r:id="rId52"/>
    <p:sldId id="986" r:id="rId53"/>
    <p:sldId id="987" r:id="rId54"/>
    <p:sldId id="988" r:id="rId55"/>
    <p:sldId id="989" r:id="rId56"/>
    <p:sldId id="990" r:id="rId57"/>
    <p:sldId id="991" r:id="rId58"/>
    <p:sldId id="955" r:id="rId59"/>
    <p:sldId id="992" r:id="rId60"/>
    <p:sldId id="346" r:id="rId6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0F172-5C10-471C-860F-30033FA1F7B0}" type="datetimeFigureOut">
              <a:rPr lang="ko-KR" altLang="en-US" smtClean="0"/>
              <a:t>2021-07-21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57ACCF-8E27-41C5-AA18-8BCB3C050B12}" type="slidenum">
              <a:rPr lang="ko-KR" altLang="en-US" smtClean="0"/>
              <a:t>‹#›</a:t>
            </a:fld>
            <a:endParaRPr lang="ko-KR" altLang="en-US"/>
          </a:p>
        </p:txBody>
      </p:sp>
    </p:spTree>
    <p:extLst>
      <p:ext uri="{BB962C8B-B14F-4D97-AF65-F5344CB8AC3E}">
        <p14:creationId xmlns:p14="http://schemas.microsoft.com/office/powerpoint/2010/main" val="230469482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rtlCol="0"/>
          <a:lstStyle/>
          <a:p>
            <a:pPr rtl="0"/>
            <a:endParaRPr lang="ko-KR" altLang="en-US"/>
          </a:p>
        </p:txBody>
      </p:sp>
      <p:sp>
        <p:nvSpPr>
          <p:cNvPr id="4" name="슬라이드 번호 개체 틀 3"/>
          <p:cNvSpPr>
            <a:spLocks noGrp="1"/>
          </p:cNvSpPr>
          <p:nvPr>
            <p:ph type="sldNum" sz="quarter" idx="10"/>
          </p:nvPr>
        </p:nvSpPr>
        <p:spPr/>
        <p:txBody>
          <a:bodyPr rtlCol="0"/>
          <a:lstStyle/>
          <a:p>
            <a:pPr rtl="0"/>
            <a:fld id="{9C936D52-512B-47DE-BC94-6C88A56CE986}" type="slidenum">
              <a:rPr lang="en-US" altLang="ko-KR" smtClean="0"/>
              <a:t>16</a:t>
            </a:fld>
            <a:endParaRPr lang="ko-KR" altLang="en-US"/>
          </a:p>
        </p:txBody>
      </p:sp>
    </p:spTree>
    <p:extLst>
      <p:ext uri="{BB962C8B-B14F-4D97-AF65-F5344CB8AC3E}">
        <p14:creationId xmlns:p14="http://schemas.microsoft.com/office/powerpoint/2010/main" val="4233922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25</a:t>
            </a:fld>
            <a:endParaRPr lang="ko-KR" altLang="en-US"/>
          </a:p>
        </p:txBody>
      </p:sp>
    </p:spTree>
    <p:extLst>
      <p:ext uri="{BB962C8B-B14F-4D97-AF65-F5344CB8AC3E}">
        <p14:creationId xmlns:p14="http://schemas.microsoft.com/office/powerpoint/2010/main" val="736996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26</a:t>
            </a:fld>
            <a:endParaRPr lang="ko-KR" altLang="en-US"/>
          </a:p>
        </p:txBody>
      </p:sp>
    </p:spTree>
    <p:extLst>
      <p:ext uri="{BB962C8B-B14F-4D97-AF65-F5344CB8AC3E}">
        <p14:creationId xmlns:p14="http://schemas.microsoft.com/office/powerpoint/2010/main" val="1817208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27</a:t>
            </a:fld>
            <a:endParaRPr lang="ko-KR" altLang="en-US"/>
          </a:p>
        </p:txBody>
      </p:sp>
    </p:spTree>
    <p:extLst>
      <p:ext uri="{BB962C8B-B14F-4D97-AF65-F5344CB8AC3E}">
        <p14:creationId xmlns:p14="http://schemas.microsoft.com/office/powerpoint/2010/main" val="3763911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28</a:t>
            </a:fld>
            <a:endParaRPr lang="ko-KR" altLang="en-US"/>
          </a:p>
        </p:txBody>
      </p:sp>
    </p:spTree>
    <p:extLst>
      <p:ext uri="{BB962C8B-B14F-4D97-AF65-F5344CB8AC3E}">
        <p14:creationId xmlns:p14="http://schemas.microsoft.com/office/powerpoint/2010/main" val="616436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29</a:t>
            </a:fld>
            <a:endParaRPr lang="ko-KR" altLang="en-US"/>
          </a:p>
        </p:txBody>
      </p:sp>
    </p:spTree>
    <p:extLst>
      <p:ext uri="{BB962C8B-B14F-4D97-AF65-F5344CB8AC3E}">
        <p14:creationId xmlns:p14="http://schemas.microsoft.com/office/powerpoint/2010/main" val="3007213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30</a:t>
            </a:fld>
            <a:endParaRPr lang="ko-KR" altLang="en-US"/>
          </a:p>
        </p:txBody>
      </p:sp>
    </p:spTree>
    <p:extLst>
      <p:ext uri="{BB962C8B-B14F-4D97-AF65-F5344CB8AC3E}">
        <p14:creationId xmlns:p14="http://schemas.microsoft.com/office/powerpoint/2010/main" val="626677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31</a:t>
            </a:fld>
            <a:endParaRPr lang="ko-KR" altLang="en-US"/>
          </a:p>
        </p:txBody>
      </p:sp>
    </p:spTree>
    <p:extLst>
      <p:ext uri="{BB962C8B-B14F-4D97-AF65-F5344CB8AC3E}">
        <p14:creationId xmlns:p14="http://schemas.microsoft.com/office/powerpoint/2010/main" val="1294262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32</a:t>
            </a:fld>
            <a:endParaRPr lang="ko-KR" altLang="en-US"/>
          </a:p>
        </p:txBody>
      </p:sp>
    </p:spTree>
    <p:extLst>
      <p:ext uri="{BB962C8B-B14F-4D97-AF65-F5344CB8AC3E}">
        <p14:creationId xmlns:p14="http://schemas.microsoft.com/office/powerpoint/2010/main" val="1674048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33</a:t>
            </a:fld>
            <a:endParaRPr lang="ko-KR" altLang="en-US"/>
          </a:p>
        </p:txBody>
      </p:sp>
    </p:spTree>
    <p:extLst>
      <p:ext uri="{BB962C8B-B14F-4D97-AF65-F5344CB8AC3E}">
        <p14:creationId xmlns:p14="http://schemas.microsoft.com/office/powerpoint/2010/main" val="3846643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34</a:t>
            </a:fld>
            <a:endParaRPr lang="ko-KR" altLang="en-US"/>
          </a:p>
        </p:txBody>
      </p:sp>
    </p:spTree>
    <p:extLst>
      <p:ext uri="{BB962C8B-B14F-4D97-AF65-F5344CB8AC3E}">
        <p14:creationId xmlns:p14="http://schemas.microsoft.com/office/powerpoint/2010/main" val="3888742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17</a:t>
            </a:fld>
            <a:endParaRPr lang="ko-KR" altLang="en-US"/>
          </a:p>
        </p:txBody>
      </p:sp>
    </p:spTree>
    <p:extLst>
      <p:ext uri="{BB962C8B-B14F-4D97-AF65-F5344CB8AC3E}">
        <p14:creationId xmlns:p14="http://schemas.microsoft.com/office/powerpoint/2010/main" val="1204723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35</a:t>
            </a:fld>
            <a:endParaRPr lang="ko-KR" altLang="en-US"/>
          </a:p>
        </p:txBody>
      </p:sp>
    </p:spTree>
    <p:extLst>
      <p:ext uri="{BB962C8B-B14F-4D97-AF65-F5344CB8AC3E}">
        <p14:creationId xmlns:p14="http://schemas.microsoft.com/office/powerpoint/2010/main" val="2188517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36</a:t>
            </a:fld>
            <a:endParaRPr lang="ko-KR" altLang="en-US"/>
          </a:p>
        </p:txBody>
      </p:sp>
    </p:spTree>
    <p:extLst>
      <p:ext uri="{BB962C8B-B14F-4D97-AF65-F5344CB8AC3E}">
        <p14:creationId xmlns:p14="http://schemas.microsoft.com/office/powerpoint/2010/main" val="2103940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37</a:t>
            </a:fld>
            <a:endParaRPr lang="ko-KR" altLang="en-US"/>
          </a:p>
        </p:txBody>
      </p:sp>
    </p:spTree>
    <p:extLst>
      <p:ext uri="{BB962C8B-B14F-4D97-AF65-F5344CB8AC3E}">
        <p14:creationId xmlns:p14="http://schemas.microsoft.com/office/powerpoint/2010/main" val="1635022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38</a:t>
            </a:fld>
            <a:endParaRPr lang="ko-KR" altLang="en-US"/>
          </a:p>
        </p:txBody>
      </p:sp>
    </p:spTree>
    <p:extLst>
      <p:ext uri="{BB962C8B-B14F-4D97-AF65-F5344CB8AC3E}">
        <p14:creationId xmlns:p14="http://schemas.microsoft.com/office/powerpoint/2010/main" val="3855047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ko-KR"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3115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latin typeface="맑은 고딕"/>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ko-KR" altLang="en-US" sz="1800" b="0" i="0" u="none" strike="noStrike" kern="0" cap="none" spc="0" normalizeH="0" baseline="0" noProof="0">
              <a:ln>
                <a:noFill/>
              </a:ln>
              <a:solidFill>
                <a:sysClr val="windowText" lastClr="000000"/>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802510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latin typeface="맑은 고딕"/>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ko-KR" altLang="en-US" sz="1800" b="0" i="0" u="none" strike="noStrike" kern="0" cap="none" spc="0" normalizeH="0" baseline="0" noProof="0">
              <a:ln>
                <a:noFill/>
              </a:ln>
              <a:solidFill>
                <a:sysClr val="windowText" lastClr="000000"/>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08264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latin typeface="맑은 고딕"/>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ko-KR" altLang="en-US" sz="1800" b="0" i="0" u="none" strike="noStrike" kern="0" cap="none" spc="0" normalizeH="0" baseline="0" noProof="0">
              <a:ln>
                <a:noFill/>
              </a:ln>
              <a:solidFill>
                <a:sysClr val="windowText" lastClr="000000"/>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911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latin typeface="맑은 고딕"/>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ko-KR" altLang="en-US" sz="1800" b="0" i="0" u="none" strike="noStrike" kern="0" cap="none" spc="0" normalizeH="0" baseline="0" noProof="0">
              <a:ln>
                <a:noFill/>
              </a:ln>
              <a:solidFill>
                <a:sysClr val="windowText" lastClr="000000"/>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95408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latin typeface="맑은 고딕"/>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ko-KR" altLang="en-US" sz="1800" b="0" i="0" u="none" strike="noStrike" kern="0" cap="none" spc="0" normalizeH="0" baseline="0" noProof="0">
              <a:ln>
                <a:noFill/>
              </a:ln>
              <a:solidFill>
                <a:sysClr val="windowText" lastClr="000000"/>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3536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18</a:t>
            </a:fld>
            <a:endParaRPr lang="ko-KR" altLang="en-US"/>
          </a:p>
        </p:txBody>
      </p:sp>
    </p:spTree>
    <p:extLst>
      <p:ext uri="{BB962C8B-B14F-4D97-AF65-F5344CB8AC3E}">
        <p14:creationId xmlns:p14="http://schemas.microsoft.com/office/powerpoint/2010/main" val="1426928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latin typeface="맑은 고딕"/>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ko-KR" altLang="en-US" sz="1800" b="0" i="0" u="none" strike="noStrike" kern="0" cap="none" spc="0" normalizeH="0" baseline="0" noProof="0">
              <a:ln>
                <a:noFill/>
              </a:ln>
              <a:solidFill>
                <a:sysClr val="windowText" lastClr="000000"/>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53225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latin typeface="맑은 고딕"/>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ko-KR" altLang="en-US" sz="1800" b="0" i="0" u="none" strike="noStrike" kern="0" cap="none" spc="0" normalizeH="0" baseline="0" noProof="0">
              <a:ln>
                <a:noFill/>
              </a:ln>
              <a:solidFill>
                <a:sysClr val="windowText" lastClr="000000"/>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35630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latin typeface="맑은 고딕"/>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ko-KR" altLang="en-US" sz="1800" b="0" i="0" u="none" strike="noStrike" kern="0" cap="none" spc="0" normalizeH="0" baseline="0" noProof="0">
              <a:ln>
                <a:noFill/>
              </a:ln>
              <a:solidFill>
                <a:sysClr val="windowText" lastClr="000000"/>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5489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latin typeface="맑은 고딕"/>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ko-KR" altLang="en-US" sz="1800" b="0" i="0" u="none" strike="noStrike" kern="0" cap="none" spc="0" normalizeH="0" baseline="0" noProof="0">
              <a:ln>
                <a:noFill/>
              </a:ln>
              <a:solidFill>
                <a:sysClr val="windowText" lastClr="000000"/>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19956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latin typeface="맑은 고딕"/>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ko-KR" altLang="en-US" sz="1800" b="0" i="0" u="none" strike="noStrike" kern="0" cap="none" spc="0" normalizeH="0" baseline="0" noProof="0">
              <a:ln>
                <a:noFill/>
              </a:ln>
              <a:solidFill>
                <a:sysClr val="windowText" lastClr="000000"/>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45996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ko-KR"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0237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EE06EF-0F28-48CA-B2F8-1B44921299C1}" type="slidenum">
              <a:rPr kumimoji="0" lang="ko-KR" altLang="en-US" sz="1800" b="0" i="0" u="none" strike="noStrike" kern="0" cap="none" spc="0" normalizeH="0" baseline="0" noProof="0" smtClean="0">
                <a:ln>
                  <a:noFill/>
                </a:ln>
                <a:solidFill>
                  <a:sysClr val="windowText" lastClr="000000"/>
                </a:solidFill>
                <a:effectLst/>
                <a:uLnTx/>
                <a:uFillTx/>
                <a:latin typeface="맑은 고딕"/>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ko-KR" altLang="en-US" sz="1800" b="0" i="0" u="none" strike="noStrike" kern="0" cap="none" spc="0" normalizeH="0" baseline="0" noProof="0">
              <a:ln>
                <a:noFill/>
              </a:ln>
              <a:solidFill>
                <a:sysClr val="windowText" lastClr="000000"/>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601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19</a:t>
            </a:fld>
            <a:endParaRPr lang="ko-KR" altLang="en-US"/>
          </a:p>
        </p:txBody>
      </p:sp>
    </p:spTree>
    <p:extLst>
      <p:ext uri="{BB962C8B-B14F-4D97-AF65-F5344CB8AC3E}">
        <p14:creationId xmlns:p14="http://schemas.microsoft.com/office/powerpoint/2010/main" val="327828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20</a:t>
            </a:fld>
            <a:endParaRPr lang="ko-KR" altLang="en-US"/>
          </a:p>
        </p:txBody>
      </p:sp>
    </p:spTree>
    <p:extLst>
      <p:ext uri="{BB962C8B-B14F-4D97-AF65-F5344CB8AC3E}">
        <p14:creationId xmlns:p14="http://schemas.microsoft.com/office/powerpoint/2010/main" val="3581755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21</a:t>
            </a:fld>
            <a:endParaRPr lang="ko-KR" altLang="en-US"/>
          </a:p>
        </p:txBody>
      </p:sp>
    </p:spTree>
    <p:extLst>
      <p:ext uri="{BB962C8B-B14F-4D97-AF65-F5344CB8AC3E}">
        <p14:creationId xmlns:p14="http://schemas.microsoft.com/office/powerpoint/2010/main" val="1345393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22</a:t>
            </a:fld>
            <a:endParaRPr lang="ko-KR" altLang="en-US"/>
          </a:p>
        </p:txBody>
      </p:sp>
    </p:spTree>
    <p:extLst>
      <p:ext uri="{BB962C8B-B14F-4D97-AF65-F5344CB8AC3E}">
        <p14:creationId xmlns:p14="http://schemas.microsoft.com/office/powerpoint/2010/main" val="156059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23</a:t>
            </a:fld>
            <a:endParaRPr lang="ko-KR" altLang="en-US"/>
          </a:p>
        </p:txBody>
      </p:sp>
    </p:spTree>
    <p:extLst>
      <p:ext uri="{BB962C8B-B14F-4D97-AF65-F5344CB8AC3E}">
        <p14:creationId xmlns:p14="http://schemas.microsoft.com/office/powerpoint/2010/main" val="3140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9C936D52-512B-47DE-BC94-6C88A56CE986}" type="slidenum">
              <a:rPr lang="en-US" altLang="ko-KR" smtClean="0"/>
              <a:pPr/>
              <a:t>24</a:t>
            </a:fld>
            <a:endParaRPr lang="ko-KR" altLang="en-US"/>
          </a:p>
        </p:txBody>
      </p:sp>
    </p:spTree>
    <p:extLst>
      <p:ext uri="{BB962C8B-B14F-4D97-AF65-F5344CB8AC3E}">
        <p14:creationId xmlns:p14="http://schemas.microsoft.com/office/powerpoint/2010/main" val="272074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328A3F-DD2D-446A-AE69-9ECC3232D97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AC501CA-F576-45A8-84A4-AFADC5810F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B2EAFF0-2F36-4F46-9F2D-4963AC46CE5E}"/>
              </a:ext>
            </a:extLst>
          </p:cNvPr>
          <p:cNvSpPr>
            <a:spLocks noGrp="1"/>
          </p:cNvSpPr>
          <p:nvPr>
            <p:ph type="dt" sz="half" idx="10"/>
          </p:nvPr>
        </p:nvSpPr>
        <p:spPr/>
        <p:txBody>
          <a:bodyPr/>
          <a:lstStyle/>
          <a:p>
            <a:fld id="{58005571-7BD8-4B28-AB1D-3CB3E79A4932}" type="datetimeFigureOut">
              <a:rPr lang="ko-KR" altLang="en-US" smtClean="0"/>
              <a:t>2021-07-21</a:t>
            </a:fld>
            <a:endParaRPr lang="ko-KR" altLang="en-US"/>
          </a:p>
        </p:txBody>
      </p:sp>
      <p:sp>
        <p:nvSpPr>
          <p:cNvPr id="5" name="바닥글 개체 틀 4">
            <a:extLst>
              <a:ext uri="{FF2B5EF4-FFF2-40B4-BE49-F238E27FC236}">
                <a16:creationId xmlns:a16="http://schemas.microsoft.com/office/drawing/2014/main" id="{7AFD135F-9512-484A-9395-7778692442D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FA2763C-6E49-4FF7-87B5-77E8B9251FE5}"/>
              </a:ext>
            </a:extLst>
          </p:cNvPr>
          <p:cNvSpPr>
            <a:spLocks noGrp="1"/>
          </p:cNvSpPr>
          <p:nvPr>
            <p:ph type="sldNum" sz="quarter" idx="12"/>
          </p:nvPr>
        </p:nvSpPr>
        <p:spPr/>
        <p:txBody>
          <a:body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2923365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2323059-AB94-4DF5-8994-9C3679F0A583}"/>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8EF2D9C-001D-49D1-A4FE-60F55E4CA69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B9A9B9E-2B6E-4239-8D5E-5BA5A241A732}"/>
              </a:ext>
            </a:extLst>
          </p:cNvPr>
          <p:cNvSpPr>
            <a:spLocks noGrp="1"/>
          </p:cNvSpPr>
          <p:nvPr>
            <p:ph type="dt" sz="half" idx="10"/>
          </p:nvPr>
        </p:nvSpPr>
        <p:spPr/>
        <p:txBody>
          <a:bodyPr/>
          <a:lstStyle/>
          <a:p>
            <a:fld id="{58005571-7BD8-4B28-AB1D-3CB3E79A4932}" type="datetimeFigureOut">
              <a:rPr lang="ko-KR" altLang="en-US" smtClean="0"/>
              <a:t>2021-07-21</a:t>
            </a:fld>
            <a:endParaRPr lang="ko-KR" altLang="en-US"/>
          </a:p>
        </p:txBody>
      </p:sp>
      <p:sp>
        <p:nvSpPr>
          <p:cNvPr id="5" name="바닥글 개체 틀 4">
            <a:extLst>
              <a:ext uri="{FF2B5EF4-FFF2-40B4-BE49-F238E27FC236}">
                <a16:creationId xmlns:a16="http://schemas.microsoft.com/office/drawing/2014/main" id="{61CB73B5-3D1D-4433-B039-96C97E411D7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7D70555-71EB-4F20-A22D-C4F21393AC25}"/>
              </a:ext>
            </a:extLst>
          </p:cNvPr>
          <p:cNvSpPr>
            <a:spLocks noGrp="1"/>
          </p:cNvSpPr>
          <p:nvPr>
            <p:ph type="sldNum" sz="quarter" idx="12"/>
          </p:nvPr>
        </p:nvSpPr>
        <p:spPr/>
        <p:txBody>
          <a:body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2129099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7BA5E86-5F25-4F1F-A77B-7DAD4FBD52F4}"/>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E6278DA-D979-46A4-BD5A-D12B5A65F16F}"/>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3CAE670-5FDE-49BB-9180-B0416F4C1A8B}"/>
              </a:ext>
            </a:extLst>
          </p:cNvPr>
          <p:cNvSpPr>
            <a:spLocks noGrp="1"/>
          </p:cNvSpPr>
          <p:nvPr>
            <p:ph type="dt" sz="half" idx="10"/>
          </p:nvPr>
        </p:nvSpPr>
        <p:spPr/>
        <p:txBody>
          <a:bodyPr/>
          <a:lstStyle/>
          <a:p>
            <a:fld id="{58005571-7BD8-4B28-AB1D-3CB3E79A4932}" type="datetimeFigureOut">
              <a:rPr lang="ko-KR" altLang="en-US" smtClean="0"/>
              <a:t>2021-07-21</a:t>
            </a:fld>
            <a:endParaRPr lang="ko-KR" altLang="en-US"/>
          </a:p>
        </p:txBody>
      </p:sp>
      <p:sp>
        <p:nvSpPr>
          <p:cNvPr id="5" name="바닥글 개체 틀 4">
            <a:extLst>
              <a:ext uri="{FF2B5EF4-FFF2-40B4-BE49-F238E27FC236}">
                <a16:creationId xmlns:a16="http://schemas.microsoft.com/office/drawing/2014/main" id="{A21139A6-DF9F-4E88-A7D5-6EB72A53306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C700A30-8394-4662-9884-E71E48C94D7D}"/>
              </a:ext>
            </a:extLst>
          </p:cNvPr>
          <p:cNvSpPr>
            <a:spLocks noGrp="1"/>
          </p:cNvSpPr>
          <p:nvPr>
            <p:ph type="sldNum" sz="quarter" idx="12"/>
          </p:nvPr>
        </p:nvSpPr>
        <p:spPr/>
        <p:txBody>
          <a:body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558156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9B0786-FAFB-4403-8D74-404BA8A0395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2B4E8B7-062A-4514-9A67-E21D8EB2E6EC}"/>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A124513-E3E3-4479-9C14-317567C58801}"/>
              </a:ext>
            </a:extLst>
          </p:cNvPr>
          <p:cNvSpPr>
            <a:spLocks noGrp="1"/>
          </p:cNvSpPr>
          <p:nvPr>
            <p:ph type="dt" sz="half" idx="10"/>
          </p:nvPr>
        </p:nvSpPr>
        <p:spPr/>
        <p:txBody>
          <a:bodyPr/>
          <a:lstStyle/>
          <a:p>
            <a:fld id="{58005571-7BD8-4B28-AB1D-3CB3E79A4932}" type="datetimeFigureOut">
              <a:rPr lang="ko-KR" altLang="en-US" smtClean="0"/>
              <a:t>2021-07-21</a:t>
            </a:fld>
            <a:endParaRPr lang="ko-KR" altLang="en-US"/>
          </a:p>
        </p:txBody>
      </p:sp>
      <p:sp>
        <p:nvSpPr>
          <p:cNvPr id="5" name="바닥글 개체 틀 4">
            <a:extLst>
              <a:ext uri="{FF2B5EF4-FFF2-40B4-BE49-F238E27FC236}">
                <a16:creationId xmlns:a16="http://schemas.microsoft.com/office/drawing/2014/main" id="{DFA3E44C-262F-4D42-9D07-31A8E44F48D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15E68BA-8564-4B53-ADDB-BF1C7720FE64}"/>
              </a:ext>
            </a:extLst>
          </p:cNvPr>
          <p:cNvSpPr>
            <a:spLocks noGrp="1"/>
          </p:cNvSpPr>
          <p:nvPr>
            <p:ph type="sldNum" sz="quarter" idx="12"/>
          </p:nvPr>
        </p:nvSpPr>
        <p:spPr/>
        <p:txBody>
          <a:body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2977090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5E61ED-2529-46F9-9700-9380707A175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51FBE90-6BF8-41FB-A053-F18BAC2E1E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AD23FA79-5C27-4E47-A6B5-58739DFC0181}"/>
              </a:ext>
            </a:extLst>
          </p:cNvPr>
          <p:cNvSpPr>
            <a:spLocks noGrp="1"/>
          </p:cNvSpPr>
          <p:nvPr>
            <p:ph type="dt" sz="half" idx="10"/>
          </p:nvPr>
        </p:nvSpPr>
        <p:spPr/>
        <p:txBody>
          <a:bodyPr/>
          <a:lstStyle/>
          <a:p>
            <a:fld id="{58005571-7BD8-4B28-AB1D-3CB3E79A4932}" type="datetimeFigureOut">
              <a:rPr lang="ko-KR" altLang="en-US" smtClean="0"/>
              <a:t>2021-07-21</a:t>
            </a:fld>
            <a:endParaRPr lang="ko-KR" altLang="en-US"/>
          </a:p>
        </p:txBody>
      </p:sp>
      <p:sp>
        <p:nvSpPr>
          <p:cNvPr id="5" name="바닥글 개체 틀 4">
            <a:extLst>
              <a:ext uri="{FF2B5EF4-FFF2-40B4-BE49-F238E27FC236}">
                <a16:creationId xmlns:a16="http://schemas.microsoft.com/office/drawing/2014/main" id="{04CB7D42-F550-428A-BC09-8DCDF0CA6F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AF75246-3689-42D9-81F3-4B3E86317CD2}"/>
              </a:ext>
            </a:extLst>
          </p:cNvPr>
          <p:cNvSpPr>
            <a:spLocks noGrp="1"/>
          </p:cNvSpPr>
          <p:nvPr>
            <p:ph type="sldNum" sz="quarter" idx="12"/>
          </p:nvPr>
        </p:nvSpPr>
        <p:spPr/>
        <p:txBody>
          <a:body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300931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0C5CB1-4091-4EA1-84C2-8FC348C3C9E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BC13C9B-D991-44C4-B715-FF9C53867B8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CD46A9C2-2D2D-4E0D-ADD3-AEB53C8718DA}"/>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461C3649-2BB8-4749-BAA3-2998C1DBD4C1}"/>
              </a:ext>
            </a:extLst>
          </p:cNvPr>
          <p:cNvSpPr>
            <a:spLocks noGrp="1"/>
          </p:cNvSpPr>
          <p:nvPr>
            <p:ph type="dt" sz="half" idx="10"/>
          </p:nvPr>
        </p:nvSpPr>
        <p:spPr/>
        <p:txBody>
          <a:bodyPr/>
          <a:lstStyle/>
          <a:p>
            <a:fld id="{58005571-7BD8-4B28-AB1D-3CB3E79A4932}" type="datetimeFigureOut">
              <a:rPr lang="ko-KR" altLang="en-US" smtClean="0"/>
              <a:t>2021-07-21</a:t>
            </a:fld>
            <a:endParaRPr lang="ko-KR" altLang="en-US"/>
          </a:p>
        </p:txBody>
      </p:sp>
      <p:sp>
        <p:nvSpPr>
          <p:cNvPr id="6" name="바닥글 개체 틀 5">
            <a:extLst>
              <a:ext uri="{FF2B5EF4-FFF2-40B4-BE49-F238E27FC236}">
                <a16:creationId xmlns:a16="http://schemas.microsoft.com/office/drawing/2014/main" id="{F2180EB1-EB48-4EC2-B9DF-C200CA8ACE5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B7DDB2A-83E4-4585-AAC4-C77A01EE1B01}"/>
              </a:ext>
            </a:extLst>
          </p:cNvPr>
          <p:cNvSpPr>
            <a:spLocks noGrp="1"/>
          </p:cNvSpPr>
          <p:nvPr>
            <p:ph type="sldNum" sz="quarter" idx="12"/>
          </p:nvPr>
        </p:nvSpPr>
        <p:spPr/>
        <p:txBody>
          <a:body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100314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CB0BCF-E89A-477A-84BF-907AFFC0FC4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BEA35-D702-4E21-9391-AAB17F84F0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107D4DA-8A13-458E-930D-94C17852D476}"/>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090D2BF0-084A-4331-A8D9-38D259AD9C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087F799-FD46-4CFE-9056-ACB4F8E9EF8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4A1CC8D2-F3D2-4416-9D6D-2A30C34D53C9}"/>
              </a:ext>
            </a:extLst>
          </p:cNvPr>
          <p:cNvSpPr>
            <a:spLocks noGrp="1"/>
          </p:cNvSpPr>
          <p:nvPr>
            <p:ph type="dt" sz="half" idx="10"/>
          </p:nvPr>
        </p:nvSpPr>
        <p:spPr/>
        <p:txBody>
          <a:bodyPr/>
          <a:lstStyle/>
          <a:p>
            <a:fld id="{58005571-7BD8-4B28-AB1D-3CB3E79A4932}" type="datetimeFigureOut">
              <a:rPr lang="ko-KR" altLang="en-US" smtClean="0"/>
              <a:t>2021-07-21</a:t>
            </a:fld>
            <a:endParaRPr lang="ko-KR" altLang="en-US"/>
          </a:p>
        </p:txBody>
      </p:sp>
      <p:sp>
        <p:nvSpPr>
          <p:cNvPr id="8" name="바닥글 개체 틀 7">
            <a:extLst>
              <a:ext uri="{FF2B5EF4-FFF2-40B4-BE49-F238E27FC236}">
                <a16:creationId xmlns:a16="http://schemas.microsoft.com/office/drawing/2014/main" id="{8BF5C973-433A-443A-9488-88F85BF6F94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694E2F29-93E6-4790-86E1-BEC30E0D9E78}"/>
              </a:ext>
            </a:extLst>
          </p:cNvPr>
          <p:cNvSpPr>
            <a:spLocks noGrp="1"/>
          </p:cNvSpPr>
          <p:nvPr>
            <p:ph type="sldNum" sz="quarter" idx="12"/>
          </p:nvPr>
        </p:nvSpPr>
        <p:spPr/>
        <p:txBody>
          <a:body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95831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F63377-F76A-4BBE-A3EF-0ED285286F3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838F30F-1445-46D8-8896-5624EE32183E}"/>
              </a:ext>
            </a:extLst>
          </p:cNvPr>
          <p:cNvSpPr>
            <a:spLocks noGrp="1"/>
          </p:cNvSpPr>
          <p:nvPr>
            <p:ph type="dt" sz="half" idx="10"/>
          </p:nvPr>
        </p:nvSpPr>
        <p:spPr/>
        <p:txBody>
          <a:bodyPr/>
          <a:lstStyle/>
          <a:p>
            <a:fld id="{58005571-7BD8-4B28-AB1D-3CB3E79A4932}" type="datetimeFigureOut">
              <a:rPr lang="ko-KR" altLang="en-US" smtClean="0"/>
              <a:t>2021-07-21</a:t>
            </a:fld>
            <a:endParaRPr lang="ko-KR" altLang="en-US"/>
          </a:p>
        </p:txBody>
      </p:sp>
      <p:sp>
        <p:nvSpPr>
          <p:cNvPr id="4" name="바닥글 개체 틀 3">
            <a:extLst>
              <a:ext uri="{FF2B5EF4-FFF2-40B4-BE49-F238E27FC236}">
                <a16:creationId xmlns:a16="http://schemas.microsoft.com/office/drawing/2014/main" id="{4E55CCCA-D377-4684-9403-818DBA5A9E9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72486D84-3D3E-435A-BDE6-BB7E5079D639}"/>
              </a:ext>
            </a:extLst>
          </p:cNvPr>
          <p:cNvSpPr>
            <a:spLocks noGrp="1"/>
          </p:cNvSpPr>
          <p:nvPr>
            <p:ph type="sldNum" sz="quarter" idx="12"/>
          </p:nvPr>
        </p:nvSpPr>
        <p:spPr/>
        <p:txBody>
          <a:body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4154440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298D86E-D99F-43F2-A36D-7422AB4B3963}"/>
              </a:ext>
            </a:extLst>
          </p:cNvPr>
          <p:cNvSpPr>
            <a:spLocks noGrp="1"/>
          </p:cNvSpPr>
          <p:nvPr>
            <p:ph type="dt" sz="half" idx="10"/>
          </p:nvPr>
        </p:nvSpPr>
        <p:spPr/>
        <p:txBody>
          <a:bodyPr/>
          <a:lstStyle/>
          <a:p>
            <a:fld id="{58005571-7BD8-4B28-AB1D-3CB3E79A4932}" type="datetimeFigureOut">
              <a:rPr lang="ko-KR" altLang="en-US" smtClean="0"/>
              <a:t>2021-07-21</a:t>
            </a:fld>
            <a:endParaRPr lang="ko-KR" altLang="en-US"/>
          </a:p>
        </p:txBody>
      </p:sp>
      <p:sp>
        <p:nvSpPr>
          <p:cNvPr id="3" name="바닥글 개체 틀 2">
            <a:extLst>
              <a:ext uri="{FF2B5EF4-FFF2-40B4-BE49-F238E27FC236}">
                <a16:creationId xmlns:a16="http://schemas.microsoft.com/office/drawing/2014/main" id="{81376E31-F38E-44D2-97B0-FFDF76F62C5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984FD025-9228-4324-AF03-CB9BF7112DAA}"/>
              </a:ext>
            </a:extLst>
          </p:cNvPr>
          <p:cNvSpPr>
            <a:spLocks noGrp="1"/>
          </p:cNvSpPr>
          <p:nvPr>
            <p:ph type="sldNum" sz="quarter" idx="12"/>
          </p:nvPr>
        </p:nvSpPr>
        <p:spPr/>
        <p:txBody>
          <a:body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4149224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6EF8D75-0674-404F-8136-55435424072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4E67508-0C84-4652-8E02-0E57D713F3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E585F3E-54D1-48C6-895F-B15A6DF6E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2F8DE8-D765-43AC-A071-07408151560D}"/>
              </a:ext>
            </a:extLst>
          </p:cNvPr>
          <p:cNvSpPr>
            <a:spLocks noGrp="1"/>
          </p:cNvSpPr>
          <p:nvPr>
            <p:ph type="dt" sz="half" idx="10"/>
          </p:nvPr>
        </p:nvSpPr>
        <p:spPr/>
        <p:txBody>
          <a:bodyPr/>
          <a:lstStyle/>
          <a:p>
            <a:fld id="{58005571-7BD8-4B28-AB1D-3CB3E79A4932}" type="datetimeFigureOut">
              <a:rPr lang="ko-KR" altLang="en-US" smtClean="0"/>
              <a:t>2021-07-21</a:t>
            </a:fld>
            <a:endParaRPr lang="ko-KR" altLang="en-US"/>
          </a:p>
        </p:txBody>
      </p:sp>
      <p:sp>
        <p:nvSpPr>
          <p:cNvPr id="6" name="바닥글 개체 틀 5">
            <a:extLst>
              <a:ext uri="{FF2B5EF4-FFF2-40B4-BE49-F238E27FC236}">
                <a16:creationId xmlns:a16="http://schemas.microsoft.com/office/drawing/2014/main" id="{4F1B9FCB-BFD3-4B3A-BCEB-E201A003777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ABEA5F6-9666-40B9-A012-6B416AFB4CA9}"/>
              </a:ext>
            </a:extLst>
          </p:cNvPr>
          <p:cNvSpPr>
            <a:spLocks noGrp="1"/>
          </p:cNvSpPr>
          <p:nvPr>
            <p:ph type="sldNum" sz="quarter" idx="12"/>
          </p:nvPr>
        </p:nvSpPr>
        <p:spPr/>
        <p:txBody>
          <a:body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2999669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7218B3-8738-468F-AD17-946CE4BF5F0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B44E23F2-6F46-450F-A816-0727107E2C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8224BD1-60F2-4F08-8BC2-EC201E7CDD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60615E7-EFBF-4CEA-B012-A2E457EBF93F}"/>
              </a:ext>
            </a:extLst>
          </p:cNvPr>
          <p:cNvSpPr>
            <a:spLocks noGrp="1"/>
          </p:cNvSpPr>
          <p:nvPr>
            <p:ph type="dt" sz="half" idx="10"/>
          </p:nvPr>
        </p:nvSpPr>
        <p:spPr/>
        <p:txBody>
          <a:bodyPr/>
          <a:lstStyle/>
          <a:p>
            <a:fld id="{58005571-7BD8-4B28-AB1D-3CB3E79A4932}" type="datetimeFigureOut">
              <a:rPr lang="ko-KR" altLang="en-US" smtClean="0"/>
              <a:t>2021-07-21</a:t>
            </a:fld>
            <a:endParaRPr lang="ko-KR" altLang="en-US"/>
          </a:p>
        </p:txBody>
      </p:sp>
      <p:sp>
        <p:nvSpPr>
          <p:cNvPr id="6" name="바닥글 개체 틀 5">
            <a:extLst>
              <a:ext uri="{FF2B5EF4-FFF2-40B4-BE49-F238E27FC236}">
                <a16:creationId xmlns:a16="http://schemas.microsoft.com/office/drawing/2014/main" id="{C53D4346-5C09-4676-9C41-60C107CDE0A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3EA686C-5404-4C81-B8EF-4BBB09686284}"/>
              </a:ext>
            </a:extLst>
          </p:cNvPr>
          <p:cNvSpPr>
            <a:spLocks noGrp="1"/>
          </p:cNvSpPr>
          <p:nvPr>
            <p:ph type="sldNum" sz="quarter" idx="12"/>
          </p:nvPr>
        </p:nvSpPr>
        <p:spPr/>
        <p:txBody>
          <a:body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3962658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4E5B6A39-C6BD-47E1-AADC-B36B077C08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49132B2-BD5F-419D-BC19-3E9CCA2B62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8478EE1-8B8D-4ACA-B37E-0317AB81D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005571-7BD8-4B28-AB1D-3CB3E79A4932}" type="datetimeFigureOut">
              <a:rPr lang="ko-KR" altLang="en-US" smtClean="0"/>
              <a:t>2021-07-21</a:t>
            </a:fld>
            <a:endParaRPr lang="ko-KR" altLang="en-US"/>
          </a:p>
        </p:txBody>
      </p:sp>
      <p:sp>
        <p:nvSpPr>
          <p:cNvPr id="5" name="바닥글 개체 틀 4">
            <a:extLst>
              <a:ext uri="{FF2B5EF4-FFF2-40B4-BE49-F238E27FC236}">
                <a16:creationId xmlns:a16="http://schemas.microsoft.com/office/drawing/2014/main" id="{0B0DC469-E3F3-4B0F-BFEA-6973B29D55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C2E2EFE9-4C35-455A-8B8D-99CB1F0822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82D04-446A-451F-9976-F352F28C209E}" type="slidenum">
              <a:rPr lang="ko-KR" altLang="en-US" smtClean="0"/>
              <a:t>‹#›</a:t>
            </a:fld>
            <a:endParaRPr lang="ko-KR" altLang="en-US"/>
          </a:p>
        </p:txBody>
      </p:sp>
    </p:spTree>
    <p:extLst>
      <p:ext uri="{BB962C8B-B14F-4D97-AF65-F5344CB8AC3E}">
        <p14:creationId xmlns:p14="http://schemas.microsoft.com/office/powerpoint/2010/main" val="1564086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4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비디오 3">
            <a:extLst>
              <a:ext uri="{FF2B5EF4-FFF2-40B4-BE49-F238E27FC236}">
                <a16:creationId xmlns:a16="http://schemas.microsoft.com/office/drawing/2014/main" id="{917519FD-76A2-4F0A-BBF1-299CBD55A2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2000" cy="6857990"/>
          </a:xfrm>
          <a:prstGeom prst="rect">
            <a:avLst/>
          </a:prstGeom>
        </p:spPr>
      </p:pic>
      <p:sp>
        <p:nvSpPr>
          <p:cNvPr id="2" name="제목 1">
            <a:extLst>
              <a:ext uri="{FF2B5EF4-FFF2-40B4-BE49-F238E27FC236}">
                <a16:creationId xmlns:a16="http://schemas.microsoft.com/office/drawing/2014/main" id="{7848EF81-5966-48EE-88F9-6FA98D625C23}"/>
              </a:ext>
            </a:extLst>
          </p:cNvPr>
          <p:cNvSpPr>
            <a:spLocks noGrp="1"/>
          </p:cNvSpPr>
          <p:nvPr>
            <p:ph type="ctrTitle"/>
          </p:nvPr>
        </p:nvSpPr>
        <p:spPr>
          <a:xfrm>
            <a:off x="1371600" y="457200"/>
            <a:ext cx="9486900" cy="1281544"/>
          </a:xfrm>
        </p:spPr>
        <p:txBody>
          <a:bodyPr>
            <a:normAutofit/>
          </a:bodyPr>
          <a:lstStyle/>
          <a:p>
            <a:r>
              <a:rPr lang="ko-KR" altLang="en-US">
                <a:solidFill>
                  <a:srgbClr val="FFFFFF"/>
                </a:solidFill>
              </a:rPr>
              <a:t>자연어 처리 스터디</a:t>
            </a:r>
            <a:endParaRPr lang="ko-KR" altLang="en-US" dirty="0">
              <a:solidFill>
                <a:srgbClr val="FFFFFF"/>
              </a:solidFill>
            </a:endParaRPr>
          </a:p>
        </p:txBody>
      </p:sp>
      <p:sp>
        <p:nvSpPr>
          <p:cNvPr id="3" name="부제목 2">
            <a:extLst>
              <a:ext uri="{FF2B5EF4-FFF2-40B4-BE49-F238E27FC236}">
                <a16:creationId xmlns:a16="http://schemas.microsoft.com/office/drawing/2014/main" id="{D23B0C94-01DF-4C52-A139-D16CEE2E4E52}"/>
              </a:ext>
            </a:extLst>
          </p:cNvPr>
          <p:cNvSpPr>
            <a:spLocks noGrp="1"/>
          </p:cNvSpPr>
          <p:nvPr>
            <p:ph type="subTitle" idx="1"/>
          </p:nvPr>
        </p:nvSpPr>
        <p:spPr>
          <a:xfrm>
            <a:off x="2038350" y="1738745"/>
            <a:ext cx="8115300" cy="1004456"/>
          </a:xfrm>
        </p:spPr>
        <p:txBody>
          <a:bodyPr>
            <a:normAutofit/>
          </a:bodyPr>
          <a:lstStyle/>
          <a:p>
            <a:r>
              <a:rPr lang="ko-KR" altLang="en-US">
                <a:solidFill>
                  <a:srgbClr val="FFFFFF"/>
                </a:solidFill>
              </a:rPr>
              <a:t>텍스트 전처리</a:t>
            </a:r>
            <a:r>
              <a:rPr lang="en-US" altLang="ko-KR">
                <a:solidFill>
                  <a:srgbClr val="FFFFFF"/>
                </a:solidFill>
              </a:rPr>
              <a:t>(Text</a:t>
            </a:r>
            <a:r>
              <a:rPr lang="ko-KR" altLang="en-US">
                <a:solidFill>
                  <a:srgbClr val="FFFFFF"/>
                </a:solidFill>
              </a:rPr>
              <a:t> </a:t>
            </a:r>
            <a:r>
              <a:rPr lang="en-US" altLang="ko-KR">
                <a:solidFill>
                  <a:srgbClr val="FFFFFF"/>
                </a:solidFill>
              </a:rPr>
              <a:t>Preprocessing)</a:t>
            </a:r>
            <a:endParaRPr lang="ko-KR" altLang="en-US" dirty="0">
              <a:solidFill>
                <a:srgbClr val="FFFFFF"/>
              </a:solidFill>
            </a:endParaRPr>
          </a:p>
        </p:txBody>
      </p:sp>
    </p:spTree>
    <p:extLst>
      <p:ext uri="{BB962C8B-B14F-4D97-AF65-F5344CB8AC3E}">
        <p14:creationId xmlns:p14="http://schemas.microsoft.com/office/powerpoint/2010/main" val="422508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96DCCC-5AC7-404E-8909-0A27F1B7F044}"/>
              </a:ext>
            </a:extLst>
          </p:cNvPr>
          <p:cNvSpPr txBox="1"/>
          <p:nvPr/>
        </p:nvSpPr>
        <p:spPr>
          <a:xfrm>
            <a:off x="0" y="124092"/>
            <a:ext cx="4394986" cy="369332"/>
          </a:xfrm>
          <a:prstGeom prst="rect">
            <a:avLst/>
          </a:prstGeom>
          <a:noFill/>
        </p:spPr>
        <p:txBody>
          <a:bodyPr wrap="none" rtlCol="0">
            <a:spAutoFit/>
          </a:bodyPr>
          <a:lstStyle/>
          <a:p>
            <a:r>
              <a:rPr lang="en-US" altLang="ko-KR" b="1" dirty="0">
                <a:solidFill>
                  <a:srgbClr val="000000"/>
                </a:solidFill>
                <a:latin typeface="Malgun Gothic" panose="020B0503020000020004" pitchFamily="50" charset="-127"/>
                <a:ea typeface="Malgun Gothic" panose="020B0503020000020004" pitchFamily="50" charset="-127"/>
              </a:rPr>
              <a:t>1-6.</a:t>
            </a:r>
            <a:r>
              <a:rPr lang="en-US" altLang="ko-KR" b="1" i="0" dirty="0">
                <a:solidFill>
                  <a:srgbClr val="000000"/>
                </a:solidFill>
                <a:effectLst/>
                <a:latin typeface="Malgun Gothic" panose="020B0503020000020004" pitchFamily="50" charset="-127"/>
                <a:ea typeface="Malgun Gothic" panose="020B0503020000020004" pitchFamily="50" charset="-127"/>
              </a:rPr>
              <a:t> </a:t>
            </a:r>
            <a:r>
              <a:rPr lang="ko-KR" altLang="en-US" b="1" i="0" dirty="0">
                <a:solidFill>
                  <a:srgbClr val="000000"/>
                </a:solidFill>
                <a:effectLst/>
                <a:latin typeface="Malgun Gothic" panose="020B0503020000020004" pitchFamily="50" charset="-127"/>
                <a:ea typeface="Malgun Gothic" panose="020B0503020000020004" pitchFamily="50" charset="-127"/>
              </a:rPr>
              <a:t>품사 </a:t>
            </a:r>
            <a:r>
              <a:rPr lang="ko-KR" altLang="en-US" b="1" i="0" dirty="0" err="1">
                <a:solidFill>
                  <a:srgbClr val="000000"/>
                </a:solidFill>
                <a:effectLst/>
                <a:latin typeface="Malgun Gothic" panose="020B0503020000020004" pitchFamily="50" charset="-127"/>
                <a:ea typeface="Malgun Gothic" panose="020B0503020000020004" pitchFamily="50" charset="-127"/>
              </a:rPr>
              <a:t>태깅</a:t>
            </a:r>
            <a:r>
              <a:rPr lang="en-US" altLang="ko-KR" b="1" i="0" dirty="0">
                <a:solidFill>
                  <a:srgbClr val="000000"/>
                </a:solidFill>
                <a:effectLst/>
                <a:latin typeface="Malgun Gothic" panose="020B0503020000020004" pitchFamily="50" charset="-127"/>
                <a:ea typeface="Malgun Gothic" panose="020B0503020000020004" pitchFamily="50" charset="-127"/>
              </a:rPr>
              <a:t>(Part-of-speech tagging)</a:t>
            </a:r>
          </a:p>
        </p:txBody>
      </p:sp>
      <p:sp>
        <p:nvSpPr>
          <p:cNvPr id="3" name="TextBox 2">
            <a:extLst>
              <a:ext uri="{FF2B5EF4-FFF2-40B4-BE49-F238E27FC236}">
                <a16:creationId xmlns:a16="http://schemas.microsoft.com/office/drawing/2014/main" id="{75A5BECA-6BD2-4E08-9D5B-80F4FEA313A0}"/>
              </a:ext>
            </a:extLst>
          </p:cNvPr>
          <p:cNvSpPr txBox="1"/>
          <p:nvPr/>
        </p:nvSpPr>
        <p:spPr>
          <a:xfrm>
            <a:off x="137160" y="810265"/>
            <a:ext cx="11832085" cy="1600438"/>
          </a:xfrm>
          <a:prstGeom prst="rect">
            <a:avLst/>
          </a:prstGeom>
          <a:noFill/>
        </p:spPr>
        <p:txBody>
          <a:bodyPr wrap="none" rtlCol="0">
            <a:spAutoFit/>
          </a:bodyPr>
          <a:lstStyle/>
          <a:p>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단어는 표기는 같지만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품사에 따라서 단어의 의미가 달라지기도 함</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endParaRPr lang="en-US" altLang="ko-KR" sz="1400" dirty="0">
              <a:solidFill>
                <a:srgbClr val="000000"/>
              </a:solidFill>
              <a:latin typeface="Malgun Gothic" panose="020B0503020000020004" pitchFamily="50" charset="-127"/>
              <a:ea typeface="Malgun Gothic" panose="020B0503020000020004" pitchFamily="50" charset="-127"/>
            </a:endParaRPr>
          </a:p>
          <a:p>
            <a:r>
              <a:rPr lang="en-US" altLang="ko-KR" sz="1400" b="0" i="0" dirty="0">
                <a:solidFill>
                  <a:srgbClr val="000000"/>
                </a:solidFill>
                <a:effectLst/>
                <a:latin typeface="Malgun Gothic" panose="020B0503020000020004" pitchFamily="50" charset="-127"/>
                <a:ea typeface="Malgun Gothic" panose="020B0503020000020004" pitchFamily="50" charset="-127"/>
              </a:rPr>
              <a:t>ex) '</a:t>
            </a:r>
            <a:r>
              <a:rPr lang="ko-KR" altLang="en-US" sz="1400" b="0" i="0" dirty="0">
                <a:solidFill>
                  <a:srgbClr val="000000"/>
                </a:solidFill>
                <a:effectLst/>
                <a:latin typeface="Malgun Gothic" panose="020B0503020000020004" pitchFamily="50" charset="-127"/>
                <a:ea typeface="Malgun Gothic" panose="020B0503020000020004" pitchFamily="50" charset="-127"/>
              </a:rPr>
              <a:t>못</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이라는 단어 </a:t>
            </a:r>
            <a:r>
              <a:rPr lang="en-US" altLang="ko-KR" sz="1400" b="0" i="0" dirty="0">
                <a:solidFill>
                  <a:srgbClr val="000000"/>
                </a:solidFill>
                <a:effectLst/>
                <a:latin typeface="Malgun Gothic" panose="020B0503020000020004" pitchFamily="50" charset="-127"/>
                <a:ea typeface="Malgun Gothic" panose="020B0503020000020004" pitchFamily="50" charset="-127"/>
              </a:rPr>
              <a:t>-&gt;</a:t>
            </a:r>
            <a:r>
              <a:rPr lang="ko-KR" altLang="en-US" sz="1400" b="0" i="0" dirty="0">
                <a:solidFill>
                  <a:srgbClr val="000000"/>
                </a:solidFill>
                <a:effectLst/>
                <a:latin typeface="Malgun Gothic" panose="020B0503020000020004" pitchFamily="50" charset="-127"/>
                <a:ea typeface="Malgun Gothic" panose="020B0503020000020004" pitchFamily="50" charset="-127"/>
              </a:rPr>
              <a:t> 명사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망치를 사용해서 목재 따위를 고정하는 물건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부사</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먹는다</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달린다</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와 같은 동작 동사를 할 수 없다는 의미로 쓰임</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결국 </a:t>
            </a:r>
            <a:r>
              <a:rPr lang="ko-KR" altLang="en-US" sz="1400" b="1" i="0" dirty="0">
                <a:solidFill>
                  <a:srgbClr val="FF0000"/>
                </a:solidFill>
                <a:effectLst/>
                <a:latin typeface="Malgun Gothic" panose="020B0503020000020004" pitchFamily="50" charset="-127"/>
                <a:ea typeface="Malgun Gothic" panose="020B0503020000020004" pitchFamily="50" charset="-127"/>
              </a:rPr>
              <a:t>단어의 의미를 제대로 파악하기 위해서는</a:t>
            </a:r>
            <a:r>
              <a:rPr lang="ko-KR" altLang="en-US" sz="1400" b="0" i="0" dirty="0">
                <a:solidFill>
                  <a:srgbClr val="000000"/>
                </a:solidFill>
                <a:effectLst/>
                <a:latin typeface="Malgun Gothic" panose="020B0503020000020004" pitchFamily="50" charset="-127"/>
                <a:ea typeface="Malgun Gothic" panose="020B0503020000020004" pitchFamily="50" charset="-127"/>
              </a:rPr>
              <a:t> 해당 단어가 어떤 품사로 쓰였는지 보는 것이 주요 지표가 될 수도 있음</a:t>
            </a:r>
            <a:r>
              <a:rPr lang="en-US" altLang="ko-KR" sz="1400" dirty="0">
                <a:solidFill>
                  <a:srgbClr val="000000"/>
                </a:solidFill>
                <a:latin typeface="Malgun Gothic" panose="020B0503020000020004" pitchFamily="50" charset="-127"/>
                <a:ea typeface="Malgun Gothic" panose="020B0503020000020004" pitchFamily="50" charset="-127"/>
              </a:rPr>
              <a:t>.</a:t>
            </a:r>
          </a:p>
          <a:p>
            <a:pPr marL="285750" indent="-285750">
              <a:buFontTx/>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dirty="0">
                <a:solidFill>
                  <a:srgbClr val="000000"/>
                </a:solidFill>
                <a:latin typeface="Malgun Gothic" panose="020B0503020000020004" pitchFamily="50" charset="-127"/>
                <a:ea typeface="Malgun Gothic" panose="020B0503020000020004" pitchFamily="50" charset="-127"/>
              </a:rPr>
              <a:t>이</a:t>
            </a:r>
            <a:r>
              <a:rPr lang="ko-KR" altLang="en-US" sz="1400" b="0" i="0" dirty="0">
                <a:solidFill>
                  <a:srgbClr val="000000"/>
                </a:solidFill>
                <a:effectLst/>
                <a:latin typeface="Malgun Gothic" panose="020B0503020000020004" pitchFamily="50" charset="-127"/>
                <a:ea typeface="Malgun Gothic" panose="020B0503020000020004" pitchFamily="50" charset="-127"/>
              </a:rPr>
              <a:t>에 따라 단어 토큰화 과정에서 </a:t>
            </a:r>
            <a:r>
              <a:rPr lang="ko-KR" altLang="en-US" sz="1400" b="1" i="0" dirty="0">
                <a:solidFill>
                  <a:srgbClr val="FF0000"/>
                </a:solidFill>
                <a:effectLst/>
                <a:latin typeface="Malgun Gothic" panose="020B0503020000020004" pitchFamily="50" charset="-127"/>
                <a:ea typeface="Malgun Gothic" panose="020B0503020000020004" pitchFamily="50" charset="-127"/>
              </a:rPr>
              <a:t>각 단어가 어떤 품사로 쓰였는지를 구분 해놓는 작업</a:t>
            </a:r>
            <a:r>
              <a:rPr lang="ko-KR" altLang="en-US" sz="1400" b="0" i="0" dirty="0">
                <a:solidFill>
                  <a:srgbClr val="000000"/>
                </a:solidFill>
                <a:effectLst/>
                <a:latin typeface="Malgun Gothic" panose="020B0503020000020004" pitchFamily="50" charset="-127"/>
                <a:ea typeface="Malgun Gothic" panose="020B0503020000020004" pitchFamily="50" charset="-127"/>
              </a:rPr>
              <a:t>을 </a:t>
            </a:r>
            <a:r>
              <a:rPr lang="ko-KR" altLang="en-US" sz="1400" b="1" i="0" dirty="0">
                <a:solidFill>
                  <a:srgbClr val="FF0000"/>
                </a:solidFill>
                <a:effectLst/>
                <a:latin typeface="Malgun Gothic" panose="020B0503020000020004" pitchFamily="50" charset="-127"/>
                <a:ea typeface="Malgun Gothic" panose="020B0503020000020004" pitchFamily="50" charset="-127"/>
              </a:rPr>
              <a:t>품사 </a:t>
            </a:r>
            <a:r>
              <a:rPr lang="ko-KR" altLang="en-US" sz="1400" b="1" i="0" dirty="0" err="1">
                <a:solidFill>
                  <a:srgbClr val="FF0000"/>
                </a:solidFill>
                <a:effectLst/>
                <a:latin typeface="Malgun Gothic" panose="020B0503020000020004" pitchFamily="50" charset="-127"/>
                <a:ea typeface="Malgun Gothic" panose="020B0503020000020004" pitchFamily="50" charset="-127"/>
              </a:rPr>
              <a:t>태깅</a:t>
            </a:r>
            <a:r>
              <a:rPr lang="en-US" altLang="ko-KR" sz="1400" b="0" i="0" dirty="0">
                <a:solidFill>
                  <a:srgbClr val="000000"/>
                </a:solidFill>
                <a:effectLst/>
                <a:latin typeface="Malgun Gothic" panose="020B0503020000020004" pitchFamily="50" charset="-127"/>
                <a:ea typeface="Malgun Gothic" panose="020B0503020000020004" pitchFamily="50" charset="-127"/>
              </a:rPr>
              <a:t>(part-of-speech tagging)</a:t>
            </a:r>
            <a:r>
              <a:rPr lang="ko-KR" altLang="en-US" sz="1400" b="0" i="0" dirty="0">
                <a:solidFill>
                  <a:srgbClr val="000000"/>
                </a:solidFill>
                <a:effectLst/>
                <a:latin typeface="Malgun Gothic" panose="020B0503020000020004" pitchFamily="50" charset="-127"/>
                <a:ea typeface="Malgun Gothic" panose="020B0503020000020004" pitchFamily="50" charset="-127"/>
              </a:rPr>
              <a:t>이라고 함</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endParaRPr lang="ko-KR" altLang="en-US" sz="1400" dirty="0"/>
          </a:p>
        </p:txBody>
      </p:sp>
      <p:sp>
        <p:nvSpPr>
          <p:cNvPr id="6" name="TextBox 5">
            <a:extLst>
              <a:ext uri="{FF2B5EF4-FFF2-40B4-BE49-F238E27FC236}">
                <a16:creationId xmlns:a16="http://schemas.microsoft.com/office/drawing/2014/main" id="{3716B682-3B51-45EA-89D5-6E94CD9DD831}"/>
              </a:ext>
            </a:extLst>
          </p:cNvPr>
          <p:cNvSpPr txBox="1"/>
          <p:nvPr/>
        </p:nvSpPr>
        <p:spPr>
          <a:xfrm>
            <a:off x="137160" y="2479462"/>
            <a:ext cx="11495776" cy="1600438"/>
          </a:xfrm>
          <a:prstGeom prst="rect">
            <a:avLst/>
          </a:prstGeom>
          <a:noFill/>
        </p:spPr>
        <p:txBody>
          <a:bodyPr wrap="none" rtlCol="0">
            <a:spAutoFit/>
          </a:bodyPr>
          <a:lstStyle/>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 자연어 처리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err="1">
                <a:solidFill>
                  <a:srgbClr val="000000"/>
                </a:solidFill>
                <a:effectLst/>
                <a:latin typeface="Malgun Gothic" panose="020B0503020000020004" pitchFamily="50" charset="-127"/>
                <a:ea typeface="Malgun Gothic" panose="020B0503020000020004" pitchFamily="50" charset="-127"/>
              </a:rPr>
              <a:t>KoNLPy</a:t>
            </a:r>
            <a:r>
              <a:rPr lang="en-US" altLang="ko-KR" sz="1400" dirty="0">
                <a:solidFill>
                  <a:srgbClr val="000000"/>
                </a:solidFill>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파이썬 패키지</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err="1">
                <a:solidFill>
                  <a:srgbClr val="000000"/>
                </a:solidFill>
                <a:effectLst/>
                <a:latin typeface="Malgun Gothic" panose="020B0503020000020004" pitchFamily="50" charset="-127"/>
                <a:ea typeface="Malgun Gothic" panose="020B0503020000020004" pitchFamily="50" charset="-127"/>
              </a:rPr>
              <a:t>KoNLPy</a:t>
            </a:r>
            <a:r>
              <a:rPr lang="ko-KR" altLang="en-US" sz="1400" b="0" i="0" dirty="0">
                <a:solidFill>
                  <a:srgbClr val="000000"/>
                </a:solidFill>
                <a:effectLst/>
                <a:latin typeface="Malgun Gothic" panose="020B0503020000020004" pitchFamily="50" charset="-127"/>
                <a:ea typeface="Malgun Gothic" panose="020B0503020000020004" pitchFamily="50" charset="-127"/>
              </a:rPr>
              <a:t>를 통해서 사용할 수 있는 형태소 분석기</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err="1">
                <a:solidFill>
                  <a:srgbClr val="000000"/>
                </a:solidFill>
                <a:effectLst/>
                <a:latin typeface="Malgun Gothic" panose="020B0503020000020004" pitchFamily="50" charset="-127"/>
                <a:ea typeface="Malgun Gothic" panose="020B0503020000020004" pitchFamily="50" charset="-127"/>
              </a:rPr>
              <a:t>Okt</a:t>
            </a:r>
            <a:r>
              <a:rPr lang="en-US" altLang="ko-KR" sz="1400" b="0" i="0" dirty="0">
                <a:solidFill>
                  <a:srgbClr val="000000"/>
                </a:solidFill>
                <a:effectLst/>
                <a:latin typeface="Malgun Gothic" panose="020B0503020000020004" pitchFamily="50" charset="-127"/>
                <a:ea typeface="Malgun Gothic" panose="020B0503020000020004" pitchFamily="50" charset="-127"/>
              </a:rPr>
              <a:t>(Open Korea Text), </a:t>
            </a:r>
            <a:r>
              <a:rPr lang="ko-KR" altLang="en-US" sz="1400" b="0" i="0" dirty="0" err="1">
                <a:solidFill>
                  <a:srgbClr val="000000"/>
                </a:solidFill>
                <a:effectLst/>
                <a:latin typeface="Malgun Gothic" panose="020B0503020000020004" pitchFamily="50" charset="-127"/>
                <a:ea typeface="Malgun Gothic" panose="020B0503020000020004" pitchFamily="50" charset="-127"/>
              </a:rPr>
              <a:t>메캅</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en-US" altLang="ko-KR" sz="1400" b="0" i="0" dirty="0" err="1">
                <a:solidFill>
                  <a:srgbClr val="000000"/>
                </a:solidFill>
                <a:effectLst/>
                <a:latin typeface="Malgun Gothic" panose="020B0503020000020004" pitchFamily="50" charset="-127"/>
                <a:ea typeface="Malgun Gothic" panose="020B0503020000020004" pitchFamily="50" charset="-127"/>
              </a:rPr>
              <a:t>Mecab</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코모란</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en-US" altLang="ko-KR" sz="1400" b="0" i="0" dirty="0" err="1">
                <a:solidFill>
                  <a:srgbClr val="000000"/>
                </a:solidFill>
                <a:effectLst/>
                <a:latin typeface="Malgun Gothic" panose="020B0503020000020004" pitchFamily="50" charset="-127"/>
                <a:ea typeface="Malgun Gothic" panose="020B0503020000020004" pitchFamily="50" charset="-127"/>
              </a:rPr>
              <a:t>Komoran</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err="1">
                <a:solidFill>
                  <a:srgbClr val="000000"/>
                </a:solidFill>
                <a:effectLst/>
                <a:latin typeface="Malgun Gothic" panose="020B0503020000020004" pitchFamily="50" charset="-127"/>
                <a:ea typeface="Malgun Gothic" panose="020B0503020000020004" pitchFamily="50" charset="-127"/>
              </a:rPr>
              <a:t>한나눔</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en-US" altLang="ko-KR" sz="1400" b="0" i="0" dirty="0" err="1">
                <a:solidFill>
                  <a:srgbClr val="000000"/>
                </a:solidFill>
                <a:effectLst/>
                <a:latin typeface="Malgun Gothic" panose="020B0503020000020004" pitchFamily="50" charset="-127"/>
                <a:ea typeface="Malgun Gothic" panose="020B0503020000020004" pitchFamily="50" charset="-127"/>
              </a:rPr>
              <a:t>Hannanum</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err="1">
                <a:solidFill>
                  <a:srgbClr val="000000"/>
                </a:solidFill>
                <a:effectLst/>
                <a:latin typeface="Malgun Gothic" panose="020B0503020000020004" pitchFamily="50" charset="-127"/>
                <a:ea typeface="Malgun Gothic" panose="020B0503020000020004" pitchFamily="50" charset="-127"/>
              </a:rPr>
              <a:t>꼬꼬마</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en-US" altLang="ko-KR" sz="1400" b="0" i="0" dirty="0" err="1">
                <a:solidFill>
                  <a:srgbClr val="000000"/>
                </a:solidFill>
                <a:effectLst/>
                <a:latin typeface="Malgun Gothic" panose="020B0503020000020004" pitchFamily="50" charset="-127"/>
                <a:ea typeface="Malgun Gothic" panose="020B0503020000020004" pitchFamily="50" charset="-127"/>
              </a:rPr>
              <a:t>Kkma</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endParaRPr lang="en-US" altLang="ko-KR" sz="1400" dirty="0">
              <a:solidFill>
                <a:srgbClr val="000000"/>
              </a:solidFill>
              <a:latin typeface="Malgun Gothic" panose="020B0503020000020004" pitchFamily="50" charset="-127"/>
              <a:ea typeface="Malgun Gothic" panose="020B0503020000020004" pitchFamily="50" charset="-127"/>
            </a:endParaRPr>
          </a:p>
          <a:p>
            <a:r>
              <a:rPr lang="en-US" altLang="ko-KR" sz="1400" dirty="0">
                <a:solidFill>
                  <a:srgbClr val="000000"/>
                </a:solidFill>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조사를 기본적으로 분리하기 때문에 한국어 전처리에 형태소 분석기를 사용하는 것은 유용</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 </a:t>
            </a:r>
            <a:r>
              <a:rPr lang="en-US" altLang="ko-KR" sz="1400" b="0" i="0" dirty="0">
                <a:solidFill>
                  <a:srgbClr val="000000"/>
                </a:solidFill>
                <a:effectLst/>
                <a:latin typeface="Malgun Gothic" panose="020B0503020000020004" pitchFamily="50" charset="-127"/>
                <a:ea typeface="Malgun Gothic" panose="020B0503020000020004" pitchFamily="50" charset="-127"/>
              </a:rPr>
              <a:t>NLP</a:t>
            </a:r>
            <a:r>
              <a:rPr lang="ko-KR" altLang="en-US" sz="1400" b="0" i="0" dirty="0">
                <a:solidFill>
                  <a:srgbClr val="000000"/>
                </a:solidFill>
                <a:effectLst/>
                <a:latin typeface="Malgun Gothic" panose="020B0503020000020004" pitchFamily="50" charset="-127"/>
                <a:ea typeface="Malgun Gothic" panose="020B0503020000020004" pitchFamily="50" charset="-127"/>
              </a:rPr>
              <a:t>에서 형태소 분석기를 사용한다는 것은 단어 토큰화가 아니라 정확히는 형태소</a:t>
            </a:r>
            <a:r>
              <a:rPr lang="en-US" altLang="ko-KR" sz="1400" b="0" i="0" dirty="0">
                <a:solidFill>
                  <a:srgbClr val="000000"/>
                </a:solidFill>
                <a:effectLst/>
                <a:latin typeface="Malgun Gothic" panose="020B0503020000020004" pitchFamily="50" charset="-127"/>
                <a:ea typeface="Malgun Gothic" panose="020B0503020000020004" pitchFamily="50" charset="-127"/>
              </a:rPr>
              <a:t>(morpheme) </a:t>
            </a:r>
            <a:r>
              <a:rPr lang="ko-KR" altLang="en-US" sz="1400" b="0" i="0" dirty="0">
                <a:solidFill>
                  <a:srgbClr val="000000"/>
                </a:solidFill>
                <a:effectLst/>
                <a:latin typeface="Malgun Gothic" panose="020B0503020000020004" pitchFamily="50" charset="-127"/>
                <a:ea typeface="Malgun Gothic" panose="020B0503020000020004" pitchFamily="50" charset="-127"/>
              </a:rPr>
              <a:t>단위로 </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형태소 토큰화</a:t>
            </a:r>
            <a:r>
              <a:rPr lang="en-US" altLang="ko-KR" sz="1400" b="0" i="0" dirty="0">
                <a:solidFill>
                  <a:srgbClr val="000000"/>
                </a:solidFill>
                <a:effectLst/>
                <a:latin typeface="Malgun Gothic" panose="020B0503020000020004" pitchFamily="50" charset="-127"/>
                <a:ea typeface="Malgun Gothic" panose="020B0503020000020004" pitchFamily="50" charset="-127"/>
              </a:rPr>
              <a:t>(morpheme tokenization)</a:t>
            </a:r>
            <a:r>
              <a:rPr lang="ko-KR" altLang="en-US" sz="1400" b="0" i="0" dirty="0">
                <a:solidFill>
                  <a:srgbClr val="000000"/>
                </a:solidFill>
                <a:effectLst/>
                <a:latin typeface="Malgun Gothic" panose="020B0503020000020004" pitchFamily="50" charset="-127"/>
                <a:ea typeface="Malgun Gothic" panose="020B0503020000020004" pitchFamily="50" charset="-127"/>
              </a:rPr>
              <a:t>를 수행하게 됨을 뜻함</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p:txBody>
      </p:sp>
      <p:pic>
        <p:nvPicPr>
          <p:cNvPr id="8" name="그림 7" descr="텍스트이(가) 표시된 사진&#10;&#10;자동 생성된 설명">
            <a:extLst>
              <a:ext uri="{FF2B5EF4-FFF2-40B4-BE49-F238E27FC236}">
                <a16:creationId xmlns:a16="http://schemas.microsoft.com/office/drawing/2014/main" id="{28F391DB-D2A4-48E5-8AB2-A3A8CE839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98" y="4248786"/>
            <a:ext cx="6289241" cy="2428346"/>
          </a:xfrm>
          <a:prstGeom prst="rect">
            <a:avLst/>
          </a:prstGeom>
        </p:spPr>
      </p:pic>
      <p:sp>
        <p:nvSpPr>
          <p:cNvPr id="9" name="TextBox 8">
            <a:extLst>
              <a:ext uri="{FF2B5EF4-FFF2-40B4-BE49-F238E27FC236}">
                <a16:creationId xmlns:a16="http://schemas.microsoft.com/office/drawing/2014/main" id="{8E03FA62-8087-4D35-B8C9-46E60F892033}"/>
              </a:ext>
            </a:extLst>
          </p:cNvPr>
          <p:cNvSpPr txBox="1"/>
          <p:nvPr/>
        </p:nvSpPr>
        <p:spPr>
          <a:xfrm>
            <a:off x="8001000" y="4878183"/>
            <a:ext cx="3779520" cy="1169551"/>
          </a:xfrm>
          <a:prstGeom prst="rect">
            <a:avLst/>
          </a:prstGeom>
          <a:noFill/>
          <a:ln>
            <a:solidFill>
              <a:schemeClr val="tx1"/>
            </a:solidFill>
          </a:ln>
        </p:spPr>
        <p:txBody>
          <a:bodyPr wrap="square" rtlCol="0">
            <a:spAutoFit/>
          </a:bodyPr>
          <a:lstStyle/>
          <a:p>
            <a:pPr algn="l"/>
            <a:r>
              <a:rPr lang="en-US" altLang="ko-KR" sz="1400" b="1" i="0" dirty="0">
                <a:solidFill>
                  <a:srgbClr val="000000"/>
                </a:solidFill>
                <a:effectLst/>
                <a:latin typeface="Malgun Gothic" panose="020B0503020000020004" pitchFamily="50" charset="-127"/>
                <a:ea typeface="Malgun Gothic" panose="020B0503020000020004" pitchFamily="50" charset="-127"/>
              </a:rPr>
              <a:t>ex) </a:t>
            </a:r>
            <a:r>
              <a:rPr lang="en-US" altLang="ko-KR" sz="1400" b="1" i="0" dirty="0" err="1">
                <a:solidFill>
                  <a:srgbClr val="000000"/>
                </a:solidFill>
                <a:effectLst/>
                <a:latin typeface="Malgun Gothic" panose="020B0503020000020004" pitchFamily="50" charset="-127"/>
                <a:ea typeface="Malgun Gothic" panose="020B0503020000020004" pitchFamily="50" charset="-127"/>
              </a:rPr>
              <a:t>Okt</a:t>
            </a:r>
            <a:r>
              <a:rPr lang="en-US" altLang="ko-KR" sz="1400" b="1"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000000"/>
                </a:solidFill>
                <a:effectLst/>
                <a:latin typeface="Malgun Gothic" panose="020B0503020000020004" pitchFamily="50" charset="-127"/>
                <a:ea typeface="Malgun Gothic" panose="020B0503020000020004" pitchFamily="50" charset="-127"/>
              </a:rPr>
              <a:t>형태소 분석기로 토큰화를 시도</a:t>
            </a:r>
            <a:endParaRPr lang="en-US" altLang="ko-KR" sz="1400" b="1"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1"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1" i="0" dirty="0">
                <a:solidFill>
                  <a:srgbClr val="000000"/>
                </a:solidFill>
                <a:effectLst/>
                <a:latin typeface="Malgun Gothic" panose="020B0503020000020004" pitchFamily="50" charset="-127"/>
                <a:ea typeface="Malgun Gothic" panose="020B0503020000020004" pitchFamily="50" charset="-127"/>
              </a:rPr>
              <a:t>1) morphs : </a:t>
            </a:r>
            <a:r>
              <a:rPr lang="ko-KR" altLang="en-US" sz="1400" b="1" i="0" dirty="0">
                <a:solidFill>
                  <a:srgbClr val="000000"/>
                </a:solidFill>
                <a:effectLst/>
                <a:latin typeface="Malgun Gothic" panose="020B0503020000020004" pitchFamily="50" charset="-127"/>
                <a:ea typeface="Malgun Gothic" panose="020B0503020000020004" pitchFamily="50" charset="-127"/>
              </a:rPr>
              <a:t>형태소 추출</a:t>
            </a:r>
            <a:br>
              <a:rPr lang="ko-KR" altLang="en-US" sz="1400" b="1" i="0" dirty="0">
                <a:solidFill>
                  <a:srgbClr val="000000"/>
                </a:solidFill>
                <a:effectLst/>
                <a:latin typeface="Malgun Gothic" panose="020B0503020000020004" pitchFamily="50" charset="-127"/>
                <a:ea typeface="Malgun Gothic" panose="020B0503020000020004" pitchFamily="50" charset="-127"/>
              </a:rPr>
            </a:br>
            <a:r>
              <a:rPr lang="en-US" altLang="ko-KR" sz="1400" b="1" i="0" dirty="0">
                <a:solidFill>
                  <a:srgbClr val="000000"/>
                </a:solidFill>
                <a:effectLst/>
                <a:latin typeface="Malgun Gothic" panose="020B0503020000020004" pitchFamily="50" charset="-127"/>
                <a:ea typeface="Malgun Gothic" panose="020B0503020000020004" pitchFamily="50" charset="-127"/>
              </a:rPr>
              <a:t>2) pos : </a:t>
            </a:r>
            <a:r>
              <a:rPr lang="ko-KR" altLang="en-US" sz="1400" b="1" i="0" dirty="0">
                <a:solidFill>
                  <a:srgbClr val="000000"/>
                </a:solidFill>
                <a:effectLst/>
                <a:latin typeface="Malgun Gothic" panose="020B0503020000020004" pitchFamily="50" charset="-127"/>
                <a:ea typeface="Malgun Gothic" panose="020B0503020000020004" pitchFamily="50" charset="-127"/>
              </a:rPr>
              <a:t>품사 </a:t>
            </a:r>
            <a:r>
              <a:rPr lang="ko-KR" altLang="en-US" sz="1400" b="1" i="0" dirty="0" err="1">
                <a:solidFill>
                  <a:srgbClr val="000000"/>
                </a:solidFill>
                <a:effectLst/>
                <a:latin typeface="Malgun Gothic" panose="020B0503020000020004" pitchFamily="50" charset="-127"/>
                <a:ea typeface="Malgun Gothic" panose="020B0503020000020004" pitchFamily="50" charset="-127"/>
              </a:rPr>
              <a:t>태깅</a:t>
            </a:r>
            <a:r>
              <a:rPr lang="en-US" altLang="ko-KR" sz="1400" b="1" i="0" dirty="0">
                <a:solidFill>
                  <a:srgbClr val="000000"/>
                </a:solidFill>
                <a:effectLst/>
                <a:latin typeface="Malgun Gothic" panose="020B0503020000020004" pitchFamily="50" charset="-127"/>
                <a:ea typeface="Malgun Gothic" panose="020B0503020000020004" pitchFamily="50" charset="-127"/>
              </a:rPr>
              <a:t>(Part-of-speech tagging)</a:t>
            </a:r>
            <a:br>
              <a:rPr lang="en-US" altLang="ko-KR" sz="1400" b="1" i="0" dirty="0">
                <a:solidFill>
                  <a:srgbClr val="000000"/>
                </a:solidFill>
                <a:effectLst/>
                <a:latin typeface="Malgun Gothic" panose="020B0503020000020004" pitchFamily="50" charset="-127"/>
                <a:ea typeface="Malgun Gothic" panose="020B0503020000020004" pitchFamily="50" charset="-127"/>
              </a:rPr>
            </a:br>
            <a:r>
              <a:rPr lang="en-US" altLang="ko-KR" sz="1400" b="1" i="0" dirty="0">
                <a:solidFill>
                  <a:srgbClr val="000000"/>
                </a:solidFill>
                <a:effectLst/>
                <a:latin typeface="Malgun Gothic" panose="020B0503020000020004" pitchFamily="50" charset="-127"/>
                <a:ea typeface="Malgun Gothic" panose="020B0503020000020004" pitchFamily="50" charset="-127"/>
              </a:rPr>
              <a:t>3) nouns : </a:t>
            </a:r>
            <a:r>
              <a:rPr lang="ko-KR" altLang="en-US" sz="1400" b="1" i="0" dirty="0">
                <a:solidFill>
                  <a:srgbClr val="000000"/>
                </a:solidFill>
                <a:effectLst/>
                <a:latin typeface="Malgun Gothic" panose="020B0503020000020004" pitchFamily="50" charset="-127"/>
                <a:ea typeface="Malgun Gothic" panose="020B0503020000020004" pitchFamily="50" charset="-127"/>
              </a:rPr>
              <a:t>명사 추출</a:t>
            </a:r>
          </a:p>
        </p:txBody>
      </p:sp>
      <p:cxnSp>
        <p:nvCxnSpPr>
          <p:cNvPr id="11" name="직선 화살표 연결선 10">
            <a:extLst>
              <a:ext uri="{FF2B5EF4-FFF2-40B4-BE49-F238E27FC236}">
                <a16:creationId xmlns:a16="http://schemas.microsoft.com/office/drawing/2014/main" id="{360B8DF6-B066-4FA1-84AB-04C9771F5135}"/>
              </a:ext>
            </a:extLst>
          </p:cNvPr>
          <p:cNvCxnSpPr>
            <a:stCxn id="8" idx="3"/>
          </p:cNvCxnSpPr>
          <p:nvPr/>
        </p:nvCxnSpPr>
        <p:spPr>
          <a:xfrm flipV="1">
            <a:off x="6923839" y="5462958"/>
            <a:ext cx="90952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BAF03F53-ED28-4A3D-90D6-F183574AF670}"/>
              </a:ext>
            </a:extLst>
          </p:cNvPr>
          <p:cNvSpPr txBox="1"/>
          <p:nvPr/>
        </p:nvSpPr>
        <p:spPr>
          <a:xfrm>
            <a:off x="11587774" y="119466"/>
            <a:ext cx="461986" cy="307777"/>
          </a:xfrm>
          <a:prstGeom prst="rect">
            <a:avLst/>
          </a:prstGeom>
          <a:noFill/>
        </p:spPr>
        <p:txBody>
          <a:bodyPr wrap="square" rtlCol="0">
            <a:spAutoFit/>
          </a:bodyPr>
          <a:lstStyle/>
          <a:p>
            <a:r>
              <a:rPr lang="en-US" altLang="ko-KR" sz="1400" dirty="0"/>
              <a:t>-9-</a:t>
            </a:r>
            <a:endParaRPr lang="ko-KR" altLang="en-US" sz="1400" dirty="0"/>
          </a:p>
        </p:txBody>
      </p:sp>
    </p:spTree>
    <p:extLst>
      <p:ext uri="{BB962C8B-B14F-4D97-AF65-F5344CB8AC3E}">
        <p14:creationId xmlns:p14="http://schemas.microsoft.com/office/powerpoint/2010/main" val="370526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id="{D16B616F-B264-43F2-B54D-F69C4F15E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43" y="106690"/>
            <a:ext cx="5714117" cy="3173906"/>
          </a:xfrm>
          <a:prstGeom prst="rect">
            <a:avLst/>
          </a:prstGeom>
        </p:spPr>
      </p:pic>
      <p:pic>
        <p:nvPicPr>
          <p:cNvPr id="5" name="그림 4" descr="텍스트이(가) 표시된 사진&#10;&#10;자동 생성된 설명">
            <a:extLst>
              <a:ext uri="{FF2B5EF4-FFF2-40B4-BE49-F238E27FC236}">
                <a16:creationId xmlns:a16="http://schemas.microsoft.com/office/drawing/2014/main" id="{DCB2C619-EE4A-4985-9A84-3C05560F4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42" y="3429000"/>
            <a:ext cx="5571877" cy="3085866"/>
          </a:xfrm>
          <a:prstGeom prst="rect">
            <a:avLst/>
          </a:prstGeom>
        </p:spPr>
      </p:pic>
      <p:pic>
        <p:nvPicPr>
          <p:cNvPr id="7" name="그림 6">
            <a:extLst>
              <a:ext uri="{FF2B5EF4-FFF2-40B4-BE49-F238E27FC236}">
                <a16:creationId xmlns:a16="http://schemas.microsoft.com/office/drawing/2014/main" id="{12E003BF-1A02-4890-B1E8-D8808896D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64161"/>
            <a:ext cx="5907157" cy="1234440"/>
          </a:xfrm>
          <a:prstGeom prst="rect">
            <a:avLst/>
          </a:prstGeom>
        </p:spPr>
      </p:pic>
      <p:sp>
        <p:nvSpPr>
          <p:cNvPr id="8" name="TextBox 7">
            <a:extLst>
              <a:ext uri="{FF2B5EF4-FFF2-40B4-BE49-F238E27FC236}">
                <a16:creationId xmlns:a16="http://schemas.microsoft.com/office/drawing/2014/main" id="{CB47DD40-EE7C-4CF6-A771-0AC112DF1DF6}"/>
              </a:ext>
            </a:extLst>
          </p:cNvPr>
          <p:cNvSpPr txBox="1"/>
          <p:nvPr/>
        </p:nvSpPr>
        <p:spPr>
          <a:xfrm>
            <a:off x="11531600" y="119466"/>
            <a:ext cx="518160" cy="307777"/>
          </a:xfrm>
          <a:prstGeom prst="rect">
            <a:avLst/>
          </a:prstGeom>
          <a:noFill/>
        </p:spPr>
        <p:txBody>
          <a:bodyPr wrap="square" rtlCol="0">
            <a:spAutoFit/>
          </a:bodyPr>
          <a:lstStyle/>
          <a:p>
            <a:r>
              <a:rPr lang="en-US" altLang="ko-KR" sz="1400" dirty="0"/>
              <a:t>-10-</a:t>
            </a:r>
            <a:endParaRPr lang="ko-KR" altLang="en-US" sz="1400" dirty="0"/>
          </a:p>
        </p:txBody>
      </p:sp>
    </p:spTree>
    <p:extLst>
      <p:ext uri="{BB962C8B-B14F-4D97-AF65-F5344CB8AC3E}">
        <p14:creationId xmlns:p14="http://schemas.microsoft.com/office/powerpoint/2010/main" val="227657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B862C3-B1D3-4C31-B98C-5C7EB0FDDD13}"/>
              </a:ext>
            </a:extLst>
          </p:cNvPr>
          <p:cNvSpPr txBox="1"/>
          <p:nvPr/>
        </p:nvSpPr>
        <p:spPr>
          <a:xfrm>
            <a:off x="0" y="121920"/>
            <a:ext cx="5034327"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2. </a:t>
            </a:r>
            <a:r>
              <a:rPr lang="ko-KR" altLang="en-US" b="1" i="0" dirty="0">
                <a:solidFill>
                  <a:srgbClr val="000000"/>
                </a:solidFill>
                <a:effectLst/>
                <a:latin typeface="Malgun Gothic" panose="020B0503020000020004" pitchFamily="50" charset="-127"/>
                <a:ea typeface="Malgun Gothic" panose="020B0503020000020004" pitchFamily="50" charset="-127"/>
              </a:rPr>
              <a:t>정제</a:t>
            </a:r>
            <a:r>
              <a:rPr lang="en-US" altLang="ko-KR" b="1" i="0" dirty="0">
                <a:solidFill>
                  <a:srgbClr val="000000"/>
                </a:solidFill>
                <a:effectLst/>
                <a:latin typeface="Malgun Gothic" panose="020B0503020000020004" pitchFamily="50" charset="-127"/>
                <a:ea typeface="Malgun Gothic" panose="020B0503020000020004" pitchFamily="50" charset="-127"/>
              </a:rPr>
              <a:t>(Cleaning) and </a:t>
            </a:r>
            <a:r>
              <a:rPr lang="ko-KR" altLang="en-US" b="1" i="0" dirty="0">
                <a:solidFill>
                  <a:srgbClr val="000000"/>
                </a:solidFill>
                <a:effectLst/>
                <a:latin typeface="Malgun Gothic" panose="020B0503020000020004" pitchFamily="50" charset="-127"/>
                <a:ea typeface="Malgun Gothic" panose="020B0503020000020004" pitchFamily="50" charset="-127"/>
              </a:rPr>
              <a:t>정규화</a:t>
            </a:r>
            <a:r>
              <a:rPr lang="en-US" altLang="ko-KR" b="1" i="0" dirty="0">
                <a:solidFill>
                  <a:srgbClr val="000000"/>
                </a:solidFill>
                <a:effectLst/>
                <a:latin typeface="Malgun Gothic" panose="020B0503020000020004" pitchFamily="50" charset="-127"/>
                <a:ea typeface="Malgun Gothic" panose="020B0503020000020004" pitchFamily="50" charset="-127"/>
              </a:rPr>
              <a:t>(Normalization)</a:t>
            </a:r>
          </a:p>
        </p:txBody>
      </p:sp>
      <p:sp>
        <p:nvSpPr>
          <p:cNvPr id="3" name="TextBox 2">
            <a:extLst>
              <a:ext uri="{FF2B5EF4-FFF2-40B4-BE49-F238E27FC236}">
                <a16:creationId xmlns:a16="http://schemas.microsoft.com/office/drawing/2014/main" id="{D6F2CBAC-CCC1-4149-93C3-4C10EDCC9B34}"/>
              </a:ext>
            </a:extLst>
          </p:cNvPr>
          <p:cNvSpPr txBox="1"/>
          <p:nvPr/>
        </p:nvSpPr>
        <p:spPr>
          <a:xfrm>
            <a:off x="167640" y="598112"/>
            <a:ext cx="9315371" cy="2246769"/>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토큰화 작업 전</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후에는 텍스트 데이터를 용도에 맞게 정제</a:t>
            </a:r>
            <a:r>
              <a:rPr lang="en-US" altLang="ko-KR" sz="1400" b="0" i="0" dirty="0">
                <a:solidFill>
                  <a:srgbClr val="000000"/>
                </a:solidFill>
                <a:effectLst/>
                <a:latin typeface="Malgun Gothic" panose="020B0503020000020004" pitchFamily="50" charset="-127"/>
                <a:ea typeface="Malgun Gothic" panose="020B0503020000020004" pitchFamily="50" charset="-127"/>
              </a:rPr>
              <a:t>(cleaning) </a:t>
            </a:r>
            <a:r>
              <a:rPr lang="ko-KR" altLang="en-US" sz="1400" b="0" i="0" dirty="0">
                <a:solidFill>
                  <a:srgbClr val="000000"/>
                </a:solidFill>
                <a:effectLst/>
                <a:latin typeface="Malgun Gothic" panose="020B0503020000020004" pitchFamily="50" charset="-127"/>
                <a:ea typeface="Malgun Gothic" panose="020B0503020000020004" pitchFamily="50" charset="-127"/>
              </a:rPr>
              <a:t>및 정규화</a:t>
            </a:r>
            <a:r>
              <a:rPr lang="en-US" altLang="ko-KR" sz="1400" b="0" i="0" dirty="0">
                <a:solidFill>
                  <a:srgbClr val="000000"/>
                </a:solidFill>
                <a:effectLst/>
                <a:latin typeface="Malgun Gothic" panose="020B0503020000020004" pitchFamily="50" charset="-127"/>
                <a:ea typeface="Malgun Gothic" panose="020B0503020000020004" pitchFamily="50" charset="-127"/>
              </a:rPr>
              <a:t>(normalization)</a:t>
            </a:r>
            <a:r>
              <a:rPr lang="ko-KR" altLang="en-US" sz="1400" b="0" i="0" dirty="0">
                <a:solidFill>
                  <a:srgbClr val="000000"/>
                </a:solidFill>
                <a:effectLst/>
                <a:latin typeface="Malgun Gothic" panose="020B0503020000020004" pitchFamily="50" charset="-127"/>
                <a:ea typeface="Malgun Gothic" panose="020B0503020000020004" pitchFamily="50" charset="-127"/>
              </a:rPr>
              <a:t>하는 일이 필요</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정제</a:t>
            </a:r>
            <a:r>
              <a:rPr lang="en-US" altLang="ko-KR" sz="1400" b="0" i="0" dirty="0">
                <a:solidFill>
                  <a:srgbClr val="000000"/>
                </a:solidFill>
                <a:effectLst/>
                <a:latin typeface="Malgun Gothic" panose="020B0503020000020004" pitchFamily="50" charset="-127"/>
                <a:ea typeface="Malgun Gothic" panose="020B0503020000020004" pitchFamily="50" charset="-127"/>
              </a:rPr>
              <a:t>(cleaning) : </a:t>
            </a:r>
            <a:r>
              <a:rPr lang="ko-KR" altLang="en-US" sz="1400" b="0" i="0" dirty="0">
                <a:solidFill>
                  <a:srgbClr val="000000"/>
                </a:solidFill>
                <a:effectLst/>
                <a:latin typeface="Malgun Gothic" panose="020B0503020000020004" pitchFamily="50" charset="-127"/>
                <a:ea typeface="Malgun Gothic" panose="020B0503020000020004" pitchFamily="50" charset="-127"/>
              </a:rPr>
              <a:t>갖고 있는 코퍼스로부터 노이즈 데이터를 제거</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정규화</a:t>
            </a:r>
            <a:r>
              <a:rPr lang="en-US" altLang="ko-KR" sz="1400" b="0" i="0" dirty="0">
                <a:solidFill>
                  <a:srgbClr val="000000"/>
                </a:solidFill>
                <a:effectLst/>
                <a:latin typeface="Malgun Gothic" panose="020B0503020000020004" pitchFamily="50" charset="-127"/>
                <a:ea typeface="Malgun Gothic" panose="020B0503020000020004" pitchFamily="50" charset="-127"/>
              </a:rPr>
              <a:t>(normalization) : </a:t>
            </a:r>
            <a:r>
              <a:rPr lang="ko-KR" altLang="en-US" sz="1400" b="0" i="0" dirty="0">
                <a:solidFill>
                  <a:srgbClr val="000000"/>
                </a:solidFill>
                <a:effectLst/>
                <a:latin typeface="Malgun Gothic" panose="020B0503020000020004" pitchFamily="50" charset="-127"/>
                <a:ea typeface="Malgun Gothic" panose="020B0503020000020004" pitchFamily="50" charset="-127"/>
              </a:rPr>
              <a:t>표현 방법이 다른 단어들을 통합시켜서 같은 단어로 만듦</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정제 작업은 토큰화 작업에 방해가 되는 부분들을 배제시키기 위해 토큰화 작업보다 앞서 이루어지기도 하지만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토큰화 작업 이후에도 남아있는 노이즈들을 제거하기위해 지속적으로 실시</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사실 완벽한 정제 작업은 어려운 편이라서</a:t>
            </a:r>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dirty="0">
                <a:solidFill>
                  <a:srgbClr val="000000"/>
                </a:solidFill>
                <a:latin typeface="Malgun Gothic" panose="020B0503020000020004" pitchFamily="50" charset="-127"/>
                <a:ea typeface="Malgun Gothic" panose="020B0503020000020004" pitchFamily="50" charset="-127"/>
              </a:rPr>
              <a:t>대부분 </a:t>
            </a:r>
            <a:r>
              <a:rPr lang="ko-KR" altLang="en-US" sz="1400" b="0" i="0" dirty="0">
                <a:solidFill>
                  <a:srgbClr val="000000"/>
                </a:solidFill>
                <a:effectLst/>
                <a:latin typeface="Malgun Gothic" panose="020B0503020000020004" pitchFamily="50" charset="-127"/>
                <a:ea typeface="Malgun Gothic" panose="020B0503020000020004" pitchFamily="50" charset="-127"/>
              </a:rPr>
              <a:t>일종의 합의점을 찾음</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p:txBody>
      </p:sp>
      <p:sp>
        <p:nvSpPr>
          <p:cNvPr id="4" name="TextBox 3">
            <a:extLst>
              <a:ext uri="{FF2B5EF4-FFF2-40B4-BE49-F238E27FC236}">
                <a16:creationId xmlns:a16="http://schemas.microsoft.com/office/drawing/2014/main" id="{35D754C8-8975-44C5-A487-6BEB9881AE07}"/>
              </a:ext>
            </a:extLst>
          </p:cNvPr>
          <p:cNvSpPr txBox="1"/>
          <p:nvPr/>
        </p:nvSpPr>
        <p:spPr>
          <a:xfrm>
            <a:off x="167640" y="3206655"/>
            <a:ext cx="8066632" cy="1384995"/>
          </a:xfrm>
          <a:prstGeom prst="rect">
            <a:avLst/>
          </a:prstGeom>
          <a:noFill/>
        </p:spPr>
        <p:txBody>
          <a:bodyPr wrap="none" rtlCol="0">
            <a:spAutoFit/>
          </a:bodyPr>
          <a:lstStyle/>
          <a:p>
            <a:endParaRPr lang="en-US" altLang="ko-KR" sz="1400" dirty="0"/>
          </a:p>
          <a:p>
            <a:pPr marL="285750" indent="-285750" algn="l">
              <a:buFont typeface="Wingdings" panose="05000000000000000000" pitchFamily="2" charset="2"/>
              <a:buChar char="§"/>
            </a:pPr>
            <a:r>
              <a:rPr lang="ko-KR" altLang="en-US" sz="1400" b="0" i="0" dirty="0">
                <a:solidFill>
                  <a:srgbClr val="000000"/>
                </a:solidFill>
                <a:effectLst/>
                <a:ea typeface="Malgun Gothic" panose="020B0503020000020004" pitchFamily="50" charset="-127"/>
              </a:rPr>
              <a:t>필요에 따라 같은 의미를 갖고 있음에도</a:t>
            </a:r>
            <a:r>
              <a:rPr lang="en-US" altLang="ko-KR" sz="1400" b="0" i="0" dirty="0">
                <a:solidFill>
                  <a:srgbClr val="000000"/>
                </a:solidFill>
                <a:effectLst/>
                <a:ea typeface="Malgun Gothic" panose="020B0503020000020004" pitchFamily="50" charset="-127"/>
              </a:rPr>
              <a:t>, </a:t>
            </a:r>
            <a:r>
              <a:rPr lang="ko-KR" altLang="en-US" sz="1400" b="0" i="0" dirty="0">
                <a:solidFill>
                  <a:srgbClr val="000000"/>
                </a:solidFill>
                <a:effectLst/>
                <a:ea typeface="Malgun Gothic" panose="020B0503020000020004" pitchFamily="50" charset="-127"/>
              </a:rPr>
              <a:t>표기가 다른 단어들을 하나의 단어로 </a:t>
            </a:r>
            <a:r>
              <a:rPr lang="ko-KR" altLang="en-US" sz="1400" b="0" i="0" dirty="0" err="1">
                <a:solidFill>
                  <a:srgbClr val="000000"/>
                </a:solidFill>
                <a:effectLst/>
                <a:ea typeface="Malgun Gothic" panose="020B0503020000020004" pitchFamily="50" charset="-127"/>
              </a:rPr>
              <a:t>정규화하</a:t>
            </a:r>
            <a:r>
              <a:rPr lang="ko-KR" altLang="en-US" sz="1400" dirty="0" err="1">
                <a:solidFill>
                  <a:srgbClr val="000000"/>
                </a:solidFill>
                <a:ea typeface="Malgun Gothic" panose="020B0503020000020004" pitchFamily="50" charset="-127"/>
              </a:rPr>
              <a:t>는</a:t>
            </a:r>
            <a:r>
              <a:rPr lang="ko-KR" altLang="en-US" sz="1400" dirty="0">
                <a:solidFill>
                  <a:srgbClr val="000000"/>
                </a:solidFill>
                <a:ea typeface="Malgun Gothic" panose="020B0503020000020004" pitchFamily="50" charset="-127"/>
              </a:rPr>
              <a:t> </a:t>
            </a:r>
            <a:r>
              <a:rPr lang="ko-KR" altLang="en-US" sz="1400" b="0" i="0" dirty="0">
                <a:solidFill>
                  <a:srgbClr val="000000"/>
                </a:solidFill>
                <a:effectLst/>
                <a:ea typeface="Malgun Gothic" panose="020B0503020000020004" pitchFamily="50" charset="-127"/>
              </a:rPr>
              <a:t>방법</a:t>
            </a:r>
            <a:endParaRPr lang="en-US" altLang="ko-KR" sz="1400" b="0" i="0" dirty="0">
              <a:solidFill>
                <a:srgbClr val="000000"/>
              </a:solidFill>
              <a:effectLst/>
              <a:ea typeface="Malgun Gothic" panose="020B0503020000020004" pitchFamily="50" charset="-127"/>
            </a:endParaRPr>
          </a:p>
          <a:p>
            <a:pPr algn="l"/>
            <a:endParaRPr lang="en-US" altLang="ko-KR" sz="1400" b="0" i="0" dirty="0">
              <a:solidFill>
                <a:srgbClr val="000000"/>
              </a:solidFill>
              <a:effectLst/>
              <a:ea typeface="Malgun Gothic" panose="020B0503020000020004" pitchFamily="50" charset="-127"/>
            </a:endParaRPr>
          </a:p>
          <a:p>
            <a:pPr marL="285750" indent="-285750" algn="l">
              <a:buFont typeface="Wingdings" panose="05000000000000000000" pitchFamily="2" charset="2"/>
              <a:buChar char="§"/>
            </a:pPr>
            <a:r>
              <a:rPr lang="en-US" altLang="ko-KR" sz="1400" dirty="0">
                <a:solidFill>
                  <a:srgbClr val="000000"/>
                </a:solidFill>
                <a:ea typeface="Malgun Gothic" panose="020B0503020000020004" pitchFamily="50" charset="-127"/>
              </a:rPr>
              <a:t>USA</a:t>
            </a:r>
            <a:r>
              <a:rPr lang="ko-KR" altLang="en-US" sz="1400" dirty="0">
                <a:solidFill>
                  <a:srgbClr val="000000"/>
                </a:solidFill>
                <a:ea typeface="Malgun Gothic" panose="020B0503020000020004" pitchFamily="50" charset="-127"/>
              </a:rPr>
              <a:t>와 </a:t>
            </a:r>
            <a:r>
              <a:rPr lang="en-US" altLang="ko-KR" sz="1400" dirty="0">
                <a:solidFill>
                  <a:srgbClr val="000000"/>
                </a:solidFill>
                <a:ea typeface="Malgun Gothic" panose="020B0503020000020004" pitchFamily="50" charset="-127"/>
              </a:rPr>
              <a:t>US</a:t>
            </a:r>
            <a:r>
              <a:rPr lang="ko-KR" altLang="en-US" sz="1400" dirty="0">
                <a:solidFill>
                  <a:srgbClr val="000000"/>
                </a:solidFill>
                <a:ea typeface="Malgun Gothic" panose="020B0503020000020004" pitchFamily="50" charset="-127"/>
              </a:rPr>
              <a:t>는 같은 의미이므로 </a:t>
            </a:r>
            <a:r>
              <a:rPr lang="ko-KR" altLang="en-US" sz="1400" dirty="0" err="1">
                <a:solidFill>
                  <a:srgbClr val="000000"/>
                </a:solidFill>
                <a:ea typeface="Malgun Gothic" panose="020B0503020000020004" pitchFamily="50" charset="-127"/>
              </a:rPr>
              <a:t>정규화하여</a:t>
            </a:r>
            <a:r>
              <a:rPr lang="ko-KR" altLang="en-US" sz="1400" dirty="0">
                <a:solidFill>
                  <a:srgbClr val="000000"/>
                </a:solidFill>
                <a:ea typeface="Malgun Gothic" panose="020B0503020000020004" pitchFamily="50" charset="-127"/>
              </a:rPr>
              <a:t> </a:t>
            </a:r>
            <a:r>
              <a:rPr lang="en-US" altLang="ko-KR" sz="1400" dirty="0">
                <a:solidFill>
                  <a:srgbClr val="000000"/>
                </a:solidFill>
                <a:ea typeface="Malgun Gothic" panose="020B0503020000020004" pitchFamily="50" charset="-127"/>
              </a:rPr>
              <a:t>US</a:t>
            </a:r>
            <a:r>
              <a:rPr lang="ko-KR" altLang="en-US" sz="1400" dirty="0">
                <a:solidFill>
                  <a:srgbClr val="000000"/>
                </a:solidFill>
                <a:ea typeface="Malgun Gothic" panose="020B0503020000020004" pitchFamily="50" charset="-127"/>
              </a:rPr>
              <a:t>를 찾아도 </a:t>
            </a:r>
            <a:r>
              <a:rPr lang="en-US" altLang="ko-KR" sz="1400" dirty="0">
                <a:solidFill>
                  <a:srgbClr val="000000"/>
                </a:solidFill>
                <a:ea typeface="Malgun Gothic" panose="020B0503020000020004" pitchFamily="50" charset="-127"/>
              </a:rPr>
              <a:t>USA</a:t>
            </a:r>
            <a:r>
              <a:rPr lang="ko-KR" altLang="en-US" sz="1400" dirty="0">
                <a:solidFill>
                  <a:srgbClr val="000000"/>
                </a:solidFill>
                <a:ea typeface="Malgun Gothic" panose="020B0503020000020004" pitchFamily="50" charset="-127"/>
              </a:rPr>
              <a:t>도 함께 찾을 수 있게 설정</a:t>
            </a:r>
            <a:endParaRPr lang="en-US" altLang="ko-KR" sz="1400" dirty="0">
              <a:solidFill>
                <a:srgbClr val="000000"/>
              </a:solidFill>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ea typeface="Malgun Gothic" panose="020B0503020000020004" pitchFamily="50" charset="-127"/>
              </a:rPr>
              <a:t>표기가 다른 단어들을 통합하는 방법</a:t>
            </a:r>
            <a:r>
              <a:rPr lang="en-US" altLang="ko-KR" sz="1400" b="0" i="0" dirty="0">
                <a:solidFill>
                  <a:srgbClr val="000000"/>
                </a:solidFill>
                <a:effectLst/>
                <a:ea typeface="Malgun Gothic" panose="020B0503020000020004" pitchFamily="50" charset="-127"/>
              </a:rPr>
              <a:t>:</a:t>
            </a:r>
            <a:r>
              <a:rPr lang="ko-KR" altLang="en-US" sz="1400" b="0" i="0" dirty="0">
                <a:solidFill>
                  <a:srgbClr val="000000"/>
                </a:solidFill>
                <a:effectLst/>
                <a:ea typeface="Malgun Gothic" panose="020B0503020000020004" pitchFamily="50" charset="-127"/>
              </a:rPr>
              <a:t> </a:t>
            </a:r>
            <a:r>
              <a:rPr lang="ko-KR" altLang="en-US" sz="1400" b="1" i="0" dirty="0">
                <a:solidFill>
                  <a:srgbClr val="FF0000"/>
                </a:solidFill>
                <a:effectLst/>
                <a:ea typeface="Malgun Gothic" panose="020B0503020000020004" pitchFamily="50" charset="-127"/>
              </a:rPr>
              <a:t>어간 추출</a:t>
            </a:r>
            <a:r>
              <a:rPr lang="en-US" altLang="ko-KR" sz="1400" b="1" i="0" dirty="0">
                <a:solidFill>
                  <a:srgbClr val="FF0000"/>
                </a:solidFill>
                <a:effectLst/>
                <a:ea typeface="Malgun Gothic" panose="020B0503020000020004" pitchFamily="50" charset="-127"/>
              </a:rPr>
              <a:t>(stemming)</a:t>
            </a:r>
            <a:r>
              <a:rPr lang="ko-KR" altLang="en-US" sz="1400" b="0" i="0" dirty="0">
                <a:solidFill>
                  <a:srgbClr val="000000"/>
                </a:solidFill>
                <a:effectLst/>
                <a:ea typeface="Malgun Gothic" panose="020B0503020000020004" pitchFamily="50" charset="-127"/>
              </a:rPr>
              <a:t>과 </a:t>
            </a:r>
            <a:r>
              <a:rPr lang="ko-KR" altLang="en-US" sz="1400" b="1" i="0" dirty="0">
                <a:solidFill>
                  <a:srgbClr val="FF0000"/>
                </a:solidFill>
                <a:effectLst/>
                <a:ea typeface="Malgun Gothic" panose="020B0503020000020004" pitchFamily="50" charset="-127"/>
              </a:rPr>
              <a:t>표제어 추출</a:t>
            </a:r>
            <a:r>
              <a:rPr lang="en-US" altLang="ko-KR" sz="1400" b="1" i="0" dirty="0">
                <a:solidFill>
                  <a:srgbClr val="FF0000"/>
                </a:solidFill>
                <a:effectLst/>
                <a:ea typeface="Malgun Gothic" panose="020B0503020000020004" pitchFamily="50" charset="-127"/>
              </a:rPr>
              <a:t>(</a:t>
            </a:r>
            <a:r>
              <a:rPr lang="en-US" altLang="ko-KR" sz="1400" b="1" i="0" dirty="0" err="1">
                <a:solidFill>
                  <a:srgbClr val="FF0000"/>
                </a:solidFill>
                <a:effectLst/>
                <a:ea typeface="Malgun Gothic" panose="020B0503020000020004" pitchFamily="50" charset="-127"/>
              </a:rPr>
              <a:t>lemmatizaiton</a:t>
            </a:r>
            <a:r>
              <a:rPr lang="en-US" altLang="ko-KR" sz="1400" b="1" i="0" dirty="0">
                <a:solidFill>
                  <a:srgbClr val="FF0000"/>
                </a:solidFill>
                <a:effectLst/>
                <a:ea typeface="Malgun Gothic" panose="020B0503020000020004" pitchFamily="50" charset="-127"/>
              </a:rPr>
              <a:t>)</a:t>
            </a:r>
          </a:p>
        </p:txBody>
      </p:sp>
      <p:sp>
        <p:nvSpPr>
          <p:cNvPr id="6" name="TextBox 5">
            <a:extLst>
              <a:ext uri="{FF2B5EF4-FFF2-40B4-BE49-F238E27FC236}">
                <a16:creationId xmlns:a16="http://schemas.microsoft.com/office/drawing/2014/main" id="{ECFBDD3C-9DCE-4D91-BFAF-B7DCD5E2D038}"/>
              </a:ext>
            </a:extLst>
          </p:cNvPr>
          <p:cNvSpPr txBox="1"/>
          <p:nvPr/>
        </p:nvSpPr>
        <p:spPr>
          <a:xfrm>
            <a:off x="11798" y="2951741"/>
            <a:ext cx="5022529"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2-1. </a:t>
            </a:r>
            <a:r>
              <a:rPr lang="ko-KR" altLang="en-US" b="1" i="0" dirty="0">
                <a:solidFill>
                  <a:srgbClr val="000000"/>
                </a:solidFill>
                <a:effectLst/>
                <a:latin typeface="Malgun Gothic" panose="020B0503020000020004" pitchFamily="50" charset="-127"/>
                <a:ea typeface="Malgun Gothic" panose="020B0503020000020004" pitchFamily="50" charset="-127"/>
              </a:rPr>
              <a:t>규칙에 기반한 표기가 다른 단어들의 통합</a:t>
            </a:r>
          </a:p>
        </p:txBody>
      </p:sp>
      <p:cxnSp>
        <p:nvCxnSpPr>
          <p:cNvPr id="8" name="직선 화살표 연결선 7">
            <a:extLst>
              <a:ext uri="{FF2B5EF4-FFF2-40B4-BE49-F238E27FC236}">
                <a16:creationId xmlns:a16="http://schemas.microsoft.com/office/drawing/2014/main" id="{B23376C8-B206-4F56-91E7-FDC205E3279B}"/>
              </a:ext>
            </a:extLst>
          </p:cNvPr>
          <p:cNvCxnSpPr/>
          <p:nvPr/>
        </p:nvCxnSpPr>
        <p:spPr>
          <a:xfrm>
            <a:off x="5588000" y="1168400"/>
            <a:ext cx="23672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B3B36B-BAF5-4B25-AAF0-6EF01AC02105}"/>
              </a:ext>
            </a:extLst>
          </p:cNvPr>
          <p:cNvSpPr txBox="1"/>
          <p:nvPr/>
        </p:nvSpPr>
        <p:spPr>
          <a:xfrm>
            <a:off x="7955280" y="1014511"/>
            <a:ext cx="1082348" cy="307777"/>
          </a:xfrm>
          <a:prstGeom prst="rect">
            <a:avLst/>
          </a:prstGeom>
          <a:noFill/>
        </p:spPr>
        <p:txBody>
          <a:bodyPr wrap="none" rtlCol="0">
            <a:spAutoFit/>
          </a:bodyPr>
          <a:lstStyle/>
          <a:p>
            <a:r>
              <a:rPr lang="ko-KR" altLang="en-US" sz="1400" b="1" dirty="0"/>
              <a:t>불용어처리</a:t>
            </a:r>
          </a:p>
        </p:txBody>
      </p:sp>
      <p:sp>
        <p:nvSpPr>
          <p:cNvPr id="10" name="TextBox 9">
            <a:extLst>
              <a:ext uri="{FF2B5EF4-FFF2-40B4-BE49-F238E27FC236}">
                <a16:creationId xmlns:a16="http://schemas.microsoft.com/office/drawing/2014/main" id="{441DA8E6-E54B-49A5-953C-B91AC8784B39}"/>
              </a:ext>
            </a:extLst>
          </p:cNvPr>
          <p:cNvSpPr txBox="1"/>
          <p:nvPr/>
        </p:nvSpPr>
        <p:spPr>
          <a:xfrm>
            <a:off x="11531600" y="119466"/>
            <a:ext cx="518160" cy="307777"/>
          </a:xfrm>
          <a:prstGeom prst="rect">
            <a:avLst/>
          </a:prstGeom>
          <a:noFill/>
        </p:spPr>
        <p:txBody>
          <a:bodyPr wrap="square" rtlCol="0">
            <a:spAutoFit/>
          </a:bodyPr>
          <a:lstStyle/>
          <a:p>
            <a:r>
              <a:rPr lang="en-US" altLang="ko-KR" sz="1400" dirty="0"/>
              <a:t>-11-</a:t>
            </a:r>
            <a:endParaRPr lang="ko-KR" altLang="en-US" sz="1400" dirty="0"/>
          </a:p>
        </p:txBody>
      </p:sp>
    </p:spTree>
    <p:extLst>
      <p:ext uri="{BB962C8B-B14F-4D97-AF65-F5344CB8AC3E}">
        <p14:creationId xmlns:p14="http://schemas.microsoft.com/office/powerpoint/2010/main" val="2178953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47AF44-E95F-46F0-A0DE-B140F0697529}"/>
              </a:ext>
            </a:extLst>
          </p:cNvPr>
          <p:cNvSpPr txBox="1"/>
          <p:nvPr/>
        </p:nvSpPr>
        <p:spPr>
          <a:xfrm>
            <a:off x="0" y="91192"/>
            <a:ext cx="6451574"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2-2. </a:t>
            </a:r>
            <a:r>
              <a:rPr lang="ko-KR" altLang="en-US" b="1" i="0" dirty="0">
                <a:solidFill>
                  <a:srgbClr val="000000"/>
                </a:solidFill>
                <a:effectLst/>
                <a:latin typeface="Malgun Gothic" panose="020B0503020000020004" pitchFamily="50" charset="-127"/>
                <a:ea typeface="Malgun Gothic" panose="020B0503020000020004" pitchFamily="50" charset="-127"/>
              </a:rPr>
              <a:t>불필요한 단어의 제거</a:t>
            </a:r>
            <a:r>
              <a:rPr lang="en-US" altLang="ko-KR" b="1" i="0" dirty="0">
                <a:solidFill>
                  <a:srgbClr val="000000"/>
                </a:solidFill>
                <a:effectLst/>
                <a:latin typeface="Malgun Gothic" panose="020B0503020000020004" pitchFamily="50" charset="-127"/>
                <a:ea typeface="Malgun Gothic" panose="020B0503020000020004" pitchFamily="50" charset="-127"/>
              </a:rPr>
              <a:t>(Removing Unnecessary Words)</a:t>
            </a:r>
          </a:p>
        </p:txBody>
      </p:sp>
      <p:sp>
        <p:nvSpPr>
          <p:cNvPr id="5" name="TextBox 4">
            <a:extLst>
              <a:ext uri="{FF2B5EF4-FFF2-40B4-BE49-F238E27FC236}">
                <a16:creationId xmlns:a16="http://schemas.microsoft.com/office/drawing/2014/main" id="{846F9981-124B-43F8-9ACC-E8645092DCF6}"/>
              </a:ext>
            </a:extLst>
          </p:cNvPr>
          <p:cNvSpPr txBox="1"/>
          <p:nvPr/>
        </p:nvSpPr>
        <p:spPr>
          <a:xfrm>
            <a:off x="86360" y="582692"/>
            <a:ext cx="9316974" cy="1600438"/>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정제 작업에서 제거 해야 하는 노이즈 데이터</a:t>
            </a:r>
            <a:r>
              <a:rPr lang="en-US" altLang="ko-KR" sz="1400" b="0" i="0" dirty="0">
                <a:solidFill>
                  <a:srgbClr val="000000"/>
                </a:solidFill>
                <a:effectLst/>
                <a:latin typeface="Malgun Gothic" panose="020B0503020000020004" pitchFamily="50" charset="-127"/>
                <a:ea typeface="Malgun Gothic" panose="020B0503020000020004" pitchFamily="50" charset="-127"/>
              </a:rPr>
              <a:t>(noise data)</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자연어가 아니면서 아무 의미도 갖지 않는 글자들</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특수 문자 등</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분석하고자 하는 목적에 맞지 않는 불필요 단어들</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불필요 단어들을 제거하는 방법</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1" i="0" dirty="0">
                <a:solidFill>
                  <a:srgbClr val="FF0000"/>
                </a:solidFill>
                <a:effectLst/>
                <a:latin typeface="Malgun Gothic" panose="020B0503020000020004" pitchFamily="50" charset="-127"/>
                <a:ea typeface="Malgun Gothic" panose="020B0503020000020004" pitchFamily="50" charset="-127"/>
              </a:rPr>
              <a:t>1) </a:t>
            </a:r>
            <a:r>
              <a:rPr lang="ko-KR" altLang="en-US" sz="1400" b="1" i="0" dirty="0" err="1">
                <a:solidFill>
                  <a:srgbClr val="FF0000"/>
                </a:solidFill>
                <a:effectLst/>
                <a:latin typeface="Malgun Gothic" panose="020B0503020000020004" pitchFamily="50" charset="-127"/>
                <a:ea typeface="Malgun Gothic" panose="020B0503020000020004" pitchFamily="50" charset="-127"/>
              </a:rPr>
              <a:t>불용어</a:t>
            </a:r>
            <a:r>
              <a:rPr lang="ko-KR" altLang="en-US" sz="1400" b="1" i="0" dirty="0">
                <a:solidFill>
                  <a:srgbClr val="FF0000"/>
                </a:solidFill>
                <a:effectLst/>
                <a:latin typeface="Malgun Gothic" panose="020B0503020000020004" pitchFamily="50" charset="-127"/>
                <a:ea typeface="Malgun Gothic" panose="020B0503020000020004" pitchFamily="50" charset="-127"/>
              </a:rPr>
              <a:t> 제거</a:t>
            </a:r>
            <a:r>
              <a:rPr lang="en-US" altLang="ko-KR" sz="1400" b="1" i="0" dirty="0">
                <a:solidFill>
                  <a:srgbClr val="FF0000"/>
                </a:solidFill>
                <a:effectLst/>
                <a:latin typeface="Malgun Gothic" panose="020B0503020000020004" pitchFamily="50" charset="-127"/>
                <a:ea typeface="Malgun Gothic" panose="020B0503020000020004" pitchFamily="50" charset="-127"/>
              </a:rPr>
              <a:t>,</a:t>
            </a:r>
            <a:r>
              <a:rPr lang="ko-KR" altLang="en-US" sz="1400" b="1" i="0" dirty="0">
                <a:solidFill>
                  <a:srgbClr val="FF0000"/>
                </a:solidFill>
                <a:effectLst/>
                <a:latin typeface="Malgun Gothic" panose="020B0503020000020004" pitchFamily="50" charset="-127"/>
                <a:ea typeface="Malgun Gothic" panose="020B0503020000020004" pitchFamily="50" charset="-127"/>
              </a:rPr>
              <a:t> </a:t>
            </a:r>
            <a:r>
              <a:rPr lang="en-US" altLang="ko-KR" sz="1400" b="1" i="0" dirty="0">
                <a:solidFill>
                  <a:srgbClr val="FF0000"/>
                </a:solidFill>
                <a:effectLst/>
                <a:latin typeface="Malgun Gothic" panose="020B0503020000020004" pitchFamily="50" charset="-127"/>
                <a:ea typeface="Malgun Gothic" panose="020B0503020000020004" pitchFamily="50" charset="-127"/>
              </a:rPr>
              <a:t>2) </a:t>
            </a:r>
            <a:r>
              <a:rPr lang="ko-KR" altLang="en-US" sz="1400" b="1" i="0" dirty="0">
                <a:solidFill>
                  <a:srgbClr val="FF0000"/>
                </a:solidFill>
                <a:effectLst/>
                <a:latin typeface="Malgun Gothic" panose="020B0503020000020004" pitchFamily="50" charset="-127"/>
                <a:ea typeface="Malgun Gothic" panose="020B0503020000020004" pitchFamily="50" charset="-127"/>
              </a:rPr>
              <a:t>등장 빈도가 적은 단어 제거</a:t>
            </a:r>
            <a:r>
              <a:rPr lang="en-US" altLang="ko-KR" sz="1400" b="1" i="0" dirty="0">
                <a:solidFill>
                  <a:srgbClr val="FF0000"/>
                </a:solidFill>
                <a:effectLst/>
                <a:latin typeface="Malgun Gothic" panose="020B0503020000020004" pitchFamily="50" charset="-127"/>
                <a:ea typeface="Malgun Gothic" panose="020B0503020000020004" pitchFamily="50" charset="-127"/>
              </a:rPr>
              <a:t>, 3) </a:t>
            </a:r>
            <a:r>
              <a:rPr lang="ko-KR" altLang="en-US" sz="1400" b="1" i="0" dirty="0">
                <a:solidFill>
                  <a:srgbClr val="FF0000"/>
                </a:solidFill>
                <a:effectLst/>
                <a:latin typeface="Malgun Gothic" panose="020B0503020000020004" pitchFamily="50" charset="-127"/>
                <a:ea typeface="Malgun Gothic" panose="020B0503020000020004" pitchFamily="50" charset="-127"/>
              </a:rPr>
              <a:t>길이가 짧은 단어들을 제거</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p:txBody>
      </p:sp>
      <p:sp>
        <p:nvSpPr>
          <p:cNvPr id="6" name="TextBox 5">
            <a:extLst>
              <a:ext uri="{FF2B5EF4-FFF2-40B4-BE49-F238E27FC236}">
                <a16:creationId xmlns:a16="http://schemas.microsoft.com/office/drawing/2014/main" id="{401B2178-1D3C-4B3F-8717-D019128FF71F}"/>
              </a:ext>
            </a:extLst>
          </p:cNvPr>
          <p:cNvSpPr txBox="1"/>
          <p:nvPr/>
        </p:nvSpPr>
        <p:spPr>
          <a:xfrm>
            <a:off x="86360" y="2305298"/>
            <a:ext cx="12612748" cy="2462213"/>
          </a:xfrm>
          <a:prstGeom prst="rect">
            <a:avLst/>
          </a:prstGeom>
          <a:noFill/>
        </p:spPr>
        <p:txBody>
          <a:bodyPr wrap="none" rtlCol="0">
            <a:spAutoFit/>
          </a:bodyPr>
          <a:lstStyle/>
          <a:p>
            <a:pPr marL="342900" indent="-342900" algn="l">
              <a:buAutoNum type="arabicParenBoth"/>
            </a:pPr>
            <a:r>
              <a:rPr lang="ko-KR" altLang="en-US" sz="1400" b="1" i="0" dirty="0">
                <a:solidFill>
                  <a:srgbClr val="000000"/>
                </a:solidFill>
                <a:effectLst/>
                <a:latin typeface="Malgun Gothic" panose="020B0503020000020004" pitchFamily="50" charset="-127"/>
                <a:ea typeface="Malgun Gothic" panose="020B0503020000020004" pitchFamily="50" charset="-127"/>
              </a:rPr>
              <a:t>등장 빈도가 적은 단어</a:t>
            </a:r>
            <a:r>
              <a:rPr lang="en-US" altLang="ko-KR" sz="1400" b="1" i="0" dirty="0">
                <a:solidFill>
                  <a:srgbClr val="000000"/>
                </a:solidFill>
                <a:effectLst/>
                <a:latin typeface="Malgun Gothic" panose="020B0503020000020004" pitchFamily="50" charset="-127"/>
                <a:ea typeface="Malgun Gothic" panose="020B0503020000020004" pitchFamily="50" charset="-127"/>
              </a:rPr>
              <a:t>(Removing Rare words)</a:t>
            </a:r>
          </a:p>
          <a:p>
            <a:pPr algn="l"/>
            <a:endParaRPr lang="en-US" altLang="ko-KR" sz="1400" b="1"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텍스트 데이터에서 너무 적게 등장해서 자연어 처리에 도움이 되지 않는 단어들이 존재</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1"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1" i="0" dirty="0">
                <a:solidFill>
                  <a:srgbClr val="000000"/>
                </a:solidFill>
                <a:effectLst/>
                <a:latin typeface="Malgun Gothic" panose="020B0503020000020004" pitchFamily="50" charset="-127"/>
                <a:ea typeface="Malgun Gothic" panose="020B0503020000020004" pitchFamily="50" charset="-127"/>
              </a:rPr>
              <a:t>(2) </a:t>
            </a:r>
            <a:r>
              <a:rPr lang="ko-KR" altLang="en-US" sz="1400" b="1" i="0" dirty="0">
                <a:solidFill>
                  <a:srgbClr val="000000"/>
                </a:solidFill>
                <a:effectLst/>
                <a:latin typeface="Malgun Gothic" panose="020B0503020000020004" pitchFamily="50" charset="-127"/>
                <a:ea typeface="Malgun Gothic" panose="020B0503020000020004" pitchFamily="50" charset="-127"/>
              </a:rPr>
              <a:t>길이가 짧은 단어</a:t>
            </a:r>
            <a:r>
              <a:rPr lang="en-US" altLang="ko-KR" sz="1400" b="1" i="0" dirty="0">
                <a:solidFill>
                  <a:srgbClr val="000000"/>
                </a:solidFill>
                <a:effectLst/>
                <a:latin typeface="Malgun Gothic" panose="020B0503020000020004" pitchFamily="50" charset="-127"/>
                <a:ea typeface="Malgun Gothic" panose="020B0503020000020004" pitchFamily="50" charset="-127"/>
              </a:rPr>
              <a:t>(Removing words with a very short length)</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영어권 언어에서는 길이가 짧은 단어를 삭제하는 것만으로도 어느정도 자연어 처리에서 크게 의미가 없는 단어들을 제거하는 효과를 볼 수 있다고 보고</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하지만 한국어에서는 길이가 짧은 단어라고 삭제하는 이런 방법이 크게 유효하지 않을 수 있음</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영어 단어의 길이가 한국어 단어의 길이보다는 평균적으로 길다는 점</a:t>
            </a:r>
            <a:r>
              <a:rPr lang="en-US" altLang="ko-KR" sz="1400" b="0" i="0" dirty="0">
                <a:solidFill>
                  <a:srgbClr val="000000"/>
                </a:solidFill>
                <a:effectLst/>
                <a:latin typeface="Malgun Gothic" panose="020B0503020000020004" pitchFamily="50" charset="-127"/>
                <a:ea typeface="Malgun Gothic" panose="020B0503020000020004" pitchFamily="50" charset="-127"/>
              </a:rPr>
              <a:t> -&gt; </a:t>
            </a:r>
            <a:r>
              <a:rPr lang="ko-KR" altLang="en-US" sz="1400" b="1" i="0" dirty="0">
                <a:solidFill>
                  <a:srgbClr val="FF0000"/>
                </a:solidFill>
                <a:effectLst/>
                <a:latin typeface="Malgun Gothic" panose="020B0503020000020004" pitchFamily="50" charset="-127"/>
                <a:ea typeface="Malgun Gothic" panose="020B0503020000020004" pitchFamily="50" charset="-127"/>
              </a:rPr>
              <a:t>중요 정보가 손실될 위험이 영어보다 높음</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p:txBody>
      </p:sp>
      <p:sp>
        <p:nvSpPr>
          <p:cNvPr id="8" name="TextBox 7">
            <a:extLst>
              <a:ext uri="{FF2B5EF4-FFF2-40B4-BE49-F238E27FC236}">
                <a16:creationId xmlns:a16="http://schemas.microsoft.com/office/drawing/2014/main" id="{458390E5-B030-44CB-BE4D-A688A14B727C}"/>
              </a:ext>
            </a:extLst>
          </p:cNvPr>
          <p:cNvSpPr txBox="1"/>
          <p:nvPr/>
        </p:nvSpPr>
        <p:spPr>
          <a:xfrm>
            <a:off x="0" y="4828595"/>
            <a:ext cx="4184735"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2-3. </a:t>
            </a:r>
            <a:r>
              <a:rPr lang="ko-KR" altLang="en-US" b="1" i="0" dirty="0">
                <a:solidFill>
                  <a:srgbClr val="000000"/>
                </a:solidFill>
                <a:effectLst/>
                <a:latin typeface="Malgun Gothic" panose="020B0503020000020004" pitchFamily="50" charset="-127"/>
                <a:ea typeface="Malgun Gothic" panose="020B0503020000020004" pitchFamily="50" charset="-127"/>
              </a:rPr>
              <a:t>정규 표현식</a:t>
            </a:r>
            <a:r>
              <a:rPr lang="en-US" altLang="ko-KR" b="1" i="0" dirty="0">
                <a:solidFill>
                  <a:srgbClr val="000000"/>
                </a:solidFill>
                <a:effectLst/>
                <a:latin typeface="Malgun Gothic" panose="020B0503020000020004" pitchFamily="50" charset="-127"/>
                <a:ea typeface="Malgun Gothic" panose="020B0503020000020004" pitchFamily="50" charset="-127"/>
              </a:rPr>
              <a:t>(Regular Expression)</a:t>
            </a:r>
          </a:p>
        </p:txBody>
      </p:sp>
      <p:sp>
        <p:nvSpPr>
          <p:cNvPr id="9" name="TextBox 8">
            <a:extLst>
              <a:ext uri="{FF2B5EF4-FFF2-40B4-BE49-F238E27FC236}">
                <a16:creationId xmlns:a16="http://schemas.microsoft.com/office/drawing/2014/main" id="{FEF14EB7-3547-48BD-8FAF-F411CB24F0DA}"/>
              </a:ext>
            </a:extLst>
          </p:cNvPr>
          <p:cNvSpPr txBox="1"/>
          <p:nvPr/>
        </p:nvSpPr>
        <p:spPr>
          <a:xfrm>
            <a:off x="86360" y="5259011"/>
            <a:ext cx="10208244" cy="738664"/>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코퍼스에서 노이즈 데이터의 특징을 잡아낼 수 있다면</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정규 표현식을 통해서 이를 제거할 수 있는 경우가 많음</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정규 표현식은 이러한 코퍼스 내에 계속해서 등장하는 글자들을 </a:t>
            </a:r>
            <a:r>
              <a:rPr lang="ko-KR" altLang="en-US" sz="1400" b="1" i="0" dirty="0">
                <a:solidFill>
                  <a:srgbClr val="FF0000"/>
                </a:solidFill>
                <a:effectLst/>
                <a:latin typeface="Malgun Gothic" panose="020B0503020000020004" pitchFamily="50" charset="-127"/>
                <a:ea typeface="Malgun Gothic" panose="020B0503020000020004" pitchFamily="50" charset="-127"/>
              </a:rPr>
              <a:t>규칙에 기반하여 한 번에 제거하는 방식으로서 매우 유용</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p:txBody>
      </p:sp>
      <p:sp>
        <p:nvSpPr>
          <p:cNvPr id="10" name="TextBox 9">
            <a:extLst>
              <a:ext uri="{FF2B5EF4-FFF2-40B4-BE49-F238E27FC236}">
                <a16:creationId xmlns:a16="http://schemas.microsoft.com/office/drawing/2014/main" id="{7BC4CD0B-2E40-4874-92CD-1BF8E427E067}"/>
              </a:ext>
            </a:extLst>
          </p:cNvPr>
          <p:cNvSpPr txBox="1"/>
          <p:nvPr/>
        </p:nvSpPr>
        <p:spPr>
          <a:xfrm>
            <a:off x="11531600" y="119466"/>
            <a:ext cx="518160" cy="307777"/>
          </a:xfrm>
          <a:prstGeom prst="rect">
            <a:avLst/>
          </a:prstGeom>
          <a:noFill/>
        </p:spPr>
        <p:txBody>
          <a:bodyPr wrap="square" rtlCol="0">
            <a:spAutoFit/>
          </a:bodyPr>
          <a:lstStyle/>
          <a:p>
            <a:r>
              <a:rPr lang="en-US" altLang="ko-KR" sz="1400" dirty="0"/>
              <a:t>-12-</a:t>
            </a:r>
            <a:endParaRPr lang="ko-KR" altLang="en-US" sz="1400" dirty="0"/>
          </a:p>
        </p:txBody>
      </p:sp>
    </p:spTree>
    <p:extLst>
      <p:ext uri="{BB962C8B-B14F-4D97-AF65-F5344CB8AC3E}">
        <p14:creationId xmlns:p14="http://schemas.microsoft.com/office/powerpoint/2010/main" val="204899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64C65B-BC6B-4F66-BED4-77191BE12EAD}"/>
              </a:ext>
            </a:extLst>
          </p:cNvPr>
          <p:cNvSpPr txBox="1"/>
          <p:nvPr/>
        </p:nvSpPr>
        <p:spPr>
          <a:xfrm flipH="1">
            <a:off x="0" y="155079"/>
            <a:ext cx="8199121" cy="369332"/>
          </a:xfrm>
          <a:prstGeom prst="rect">
            <a:avLst/>
          </a:prstGeom>
          <a:noFill/>
        </p:spPr>
        <p:txBody>
          <a:bodyPr wrap="square" rtlCol="0">
            <a:spAutoFit/>
          </a:bodyPr>
          <a:lstStyle/>
          <a:p>
            <a:r>
              <a:rPr lang="en-US" altLang="ko-KR" b="1" dirty="0">
                <a:latin typeface="Malgun Gothic" panose="020B0503020000020004" pitchFamily="50" charset="-127"/>
                <a:ea typeface="Malgun Gothic" panose="020B0503020000020004" pitchFamily="50" charset="-127"/>
              </a:rPr>
              <a:t>3. </a:t>
            </a:r>
            <a:r>
              <a:rPr lang="ko-KR" altLang="en-US" b="1" i="0" dirty="0">
                <a:effectLst/>
                <a:latin typeface="Malgun Gothic" panose="020B0503020000020004" pitchFamily="50" charset="-127"/>
                <a:ea typeface="Malgun Gothic" panose="020B0503020000020004" pitchFamily="50" charset="-127"/>
              </a:rPr>
              <a:t>어간 추출</a:t>
            </a:r>
            <a:r>
              <a:rPr lang="en-US" altLang="ko-KR" b="1" i="0" dirty="0">
                <a:effectLst/>
                <a:latin typeface="Malgun Gothic" panose="020B0503020000020004" pitchFamily="50" charset="-127"/>
                <a:ea typeface="Malgun Gothic" panose="020B0503020000020004" pitchFamily="50" charset="-127"/>
              </a:rPr>
              <a:t>(Stemming) and </a:t>
            </a:r>
            <a:r>
              <a:rPr lang="ko-KR" altLang="en-US" b="1" i="0" dirty="0">
                <a:effectLst/>
                <a:latin typeface="Malgun Gothic" panose="020B0503020000020004" pitchFamily="50" charset="-127"/>
                <a:ea typeface="Malgun Gothic" panose="020B0503020000020004" pitchFamily="50" charset="-127"/>
              </a:rPr>
              <a:t>표제어 추출</a:t>
            </a:r>
            <a:r>
              <a:rPr lang="en-US" altLang="ko-KR" b="1" i="0" dirty="0">
                <a:effectLst/>
                <a:latin typeface="Malgun Gothic" panose="020B0503020000020004" pitchFamily="50" charset="-127"/>
                <a:ea typeface="Malgun Gothic" panose="020B0503020000020004" pitchFamily="50" charset="-127"/>
              </a:rPr>
              <a:t>(Lemmatization)</a:t>
            </a:r>
          </a:p>
        </p:txBody>
      </p:sp>
      <p:sp>
        <p:nvSpPr>
          <p:cNvPr id="3" name="TextBox 2">
            <a:extLst>
              <a:ext uri="{FF2B5EF4-FFF2-40B4-BE49-F238E27FC236}">
                <a16:creationId xmlns:a16="http://schemas.microsoft.com/office/drawing/2014/main" id="{0FC41703-B1B6-44A6-B554-AA5D75A619B9}"/>
              </a:ext>
            </a:extLst>
          </p:cNvPr>
          <p:cNvSpPr txBox="1"/>
          <p:nvPr/>
        </p:nvSpPr>
        <p:spPr>
          <a:xfrm>
            <a:off x="223519" y="744230"/>
            <a:ext cx="10014408" cy="1169551"/>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정규화 기법</a:t>
            </a:r>
            <a:r>
              <a:rPr lang="en-US" altLang="ko-KR" sz="1400" dirty="0">
                <a:solidFill>
                  <a:srgbClr val="000000"/>
                </a:solidFill>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코퍼스에 있는 단어의 개수를 줄일 수 있는 기법</a:t>
            </a:r>
            <a:r>
              <a:rPr lang="en-US" altLang="ko-KR" sz="1400" b="0" i="0" dirty="0">
                <a:solidFill>
                  <a:srgbClr val="000000"/>
                </a:solidFill>
                <a:effectLst/>
                <a:latin typeface="Malgun Gothic" panose="020B0503020000020004" pitchFamily="50" charset="-127"/>
                <a:ea typeface="Malgun Gothic" panose="020B0503020000020004" pitchFamily="50" charset="-127"/>
              </a:rPr>
              <a:t>): 1) </a:t>
            </a:r>
            <a:r>
              <a:rPr lang="ko-KR" altLang="en-US" sz="1400" b="0" i="0" dirty="0">
                <a:solidFill>
                  <a:srgbClr val="000000"/>
                </a:solidFill>
                <a:effectLst/>
                <a:latin typeface="Malgun Gothic" panose="020B0503020000020004" pitchFamily="50" charset="-127"/>
                <a:ea typeface="Malgun Gothic" panose="020B0503020000020004" pitchFamily="50" charset="-127"/>
              </a:rPr>
              <a:t>표제어 추출</a:t>
            </a:r>
            <a:r>
              <a:rPr lang="en-US" altLang="ko-KR" sz="1400" b="0" i="0" dirty="0">
                <a:solidFill>
                  <a:srgbClr val="000000"/>
                </a:solidFill>
                <a:effectLst/>
                <a:latin typeface="Malgun Gothic" panose="020B0503020000020004" pitchFamily="50" charset="-127"/>
                <a:ea typeface="Malgun Gothic" panose="020B0503020000020004" pitchFamily="50" charset="-127"/>
              </a:rPr>
              <a:t>(lemmatization)</a:t>
            </a:r>
            <a:r>
              <a:rPr lang="en-US" altLang="ko-KR" sz="1400" dirty="0">
                <a:solidFill>
                  <a:srgbClr val="000000"/>
                </a:solidFill>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2) </a:t>
            </a:r>
            <a:r>
              <a:rPr lang="ko-KR" altLang="en-US" sz="1400" b="0" i="0" dirty="0">
                <a:solidFill>
                  <a:srgbClr val="000000"/>
                </a:solidFill>
                <a:effectLst/>
                <a:latin typeface="Malgun Gothic" panose="020B0503020000020004" pitchFamily="50" charset="-127"/>
                <a:ea typeface="Malgun Gothic" panose="020B0503020000020004" pitchFamily="50" charset="-127"/>
              </a:rPr>
              <a:t>어간 추출</a:t>
            </a:r>
            <a:r>
              <a:rPr lang="en-US" altLang="ko-KR" sz="1400" b="0" i="0" dirty="0">
                <a:solidFill>
                  <a:srgbClr val="000000"/>
                </a:solidFill>
                <a:effectLst/>
                <a:latin typeface="Malgun Gothic" panose="020B0503020000020004" pitchFamily="50" charset="-127"/>
                <a:ea typeface="Malgun Gothic" panose="020B0503020000020004" pitchFamily="50" charset="-127"/>
              </a:rPr>
              <a:t>(stemming) </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이 두 작업이 갖고 있는 의미</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다른 두단어를 하나의 단어로 </a:t>
            </a:r>
            <a:r>
              <a:rPr lang="ko-KR" altLang="en-US" sz="1400" b="1" i="0" dirty="0" err="1">
                <a:solidFill>
                  <a:srgbClr val="FF0000"/>
                </a:solidFill>
                <a:effectLst/>
                <a:latin typeface="Malgun Gothic" panose="020B0503020000020004" pitchFamily="50" charset="-127"/>
                <a:ea typeface="Malgun Gothic" panose="020B0503020000020004" pitchFamily="50" charset="-127"/>
              </a:rPr>
              <a:t>일반화시켜</a:t>
            </a:r>
            <a:r>
              <a:rPr lang="ko-KR" altLang="en-US" sz="1400" b="1" i="0" dirty="0">
                <a:solidFill>
                  <a:srgbClr val="FF0000"/>
                </a:solidFill>
                <a:effectLst/>
                <a:latin typeface="Malgun Gothic" panose="020B0503020000020004" pitchFamily="50" charset="-127"/>
                <a:ea typeface="Malgun Gothic" panose="020B0503020000020004" pitchFamily="50" charset="-127"/>
              </a:rPr>
              <a:t> 문서 내의 단어 수를 줄이는 것</a:t>
            </a:r>
            <a:endParaRPr lang="en-US" altLang="ko-KR" sz="1400" b="1" dirty="0">
              <a:solidFill>
                <a:srgbClr val="FF0000"/>
              </a:solidFill>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자연어 처리에서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전처리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더 정확히는 정규화의 지향점은 언제나 갖고 있는 코퍼스로부터 복잡성을 줄이는 일</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5" name="TextBox 4">
            <a:extLst>
              <a:ext uri="{FF2B5EF4-FFF2-40B4-BE49-F238E27FC236}">
                <a16:creationId xmlns:a16="http://schemas.microsoft.com/office/drawing/2014/main" id="{64C390B3-6821-4FB4-804F-201EBEA9A945}"/>
              </a:ext>
            </a:extLst>
          </p:cNvPr>
          <p:cNvSpPr txBox="1"/>
          <p:nvPr/>
        </p:nvSpPr>
        <p:spPr>
          <a:xfrm>
            <a:off x="0" y="2133600"/>
            <a:ext cx="3938899"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3-1. </a:t>
            </a:r>
            <a:r>
              <a:rPr lang="ko-KR" altLang="en-US" b="1" i="0" dirty="0">
                <a:solidFill>
                  <a:srgbClr val="000000"/>
                </a:solidFill>
                <a:effectLst/>
                <a:latin typeface="Malgun Gothic" panose="020B0503020000020004" pitchFamily="50" charset="-127"/>
                <a:ea typeface="Malgun Gothic" panose="020B0503020000020004" pitchFamily="50" charset="-127"/>
              </a:rPr>
              <a:t>표제어 추출</a:t>
            </a:r>
            <a:r>
              <a:rPr lang="en-US" altLang="ko-KR" b="1" i="0" dirty="0">
                <a:solidFill>
                  <a:srgbClr val="000000"/>
                </a:solidFill>
                <a:effectLst/>
                <a:latin typeface="Malgun Gothic" panose="020B0503020000020004" pitchFamily="50" charset="-127"/>
                <a:ea typeface="Malgun Gothic" panose="020B0503020000020004" pitchFamily="50" charset="-127"/>
              </a:rPr>
              <a:t>(Lemmatization) </a:t>
            </a:r>
          </a:p>
        </p:txBody>
      </p:sp>
      <p:sp>
        <p:nvSpPr>
          <p:cNvPr id="6" name="TextBox 5">
            <a:extLst>
              <a:ext uri="{FF2B5EF4-FFF2-40B4-BE49-F238E27FC236}">
                <a16:creationId xmlns:a16="http://schemas.microsoft.com/office/drawing/2014/main" id="{B190277C-1C07-44C7-B6CF-491DB22F4BB7}"/>
              </a:ext>
            </a:extLst>
          </p:cNvPr>
          <p:cNvSpPr txBox="1"/>
          <p:nvPr/>
        </p:nvSpPr>
        <p:spPr>
          <a:xfrm>
            <a:off x="223519" y="2722751"/>
            <a:ext cx="9357049" cy="1600438"/>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표제어</a:t>
            </a:r>
            <a:r>
              <a:rPr lang="en-US" altLang="ko-KR" sz="1400" b="0" i="0" dirty="0">
                <a:solidFill>
                  <a:srgbClr val="000000"/>
                </a:solidFill>
                <a:effectLst/>
                <a:latin typeface="Malgun Gothic" panose="020B0503020000020004" pitchFamily="50" charset="-127"/>
                <a:ea typeface="Malgun Gothic" panose="020B0503020000020004" pitchFamily="50" charset="-127"/>
              </a:rPr>
              <a:t>(Lemma)</a:t>
            </a:r>
            <a:r>
              <a:rPr lang="ko-KR" altLang="en-US" sz="1400" b="0" i="0" dirty="0">
                <a:solidFill>
                  <a:srgbClr val="000000"/>
                </a:solidFill>
                <a:effectLst/>
                <a:latin typeface="Malgun Gothic" panose="020B0503020000020004" pitchFamily="50" charset="-127"/>
                <a:ea typeface="Malgun Gothic" panose="020B0503020000020004" pitchFamily="50" charset="-127"/>
              </a:rPr>
              <a:t>는 한글로는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표제어</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또는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기본 사전형 단어</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정도의 의미</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표제어 추출은 </a:t>
            </a:r>
            <a:r>
              <a:rPr lang="ko-KR" altLang="en-US" sz="1400" b="0" i="0" dirty="0" err="1">
                <a:solidFill>
                  <a:srgbClr val="000000"/>
                </a:solidFill>
                <a:effectLst/>
                <a:latin typeface="Malgun Gothic" panose="020B0503020000020004" pitchFamily="50" charset="-127"/>
                <a:ea typeface="Malgun Gothic" panose="020B0503020000020004" pitchFamily="50" charset="-127"/>
              </a:rPr>
              <a:t>단어들로부터</a:t>
            </a:r>
            <a:r>
              <a:rPr lang="ko-KR" altLang="en-US" sz="1400" b="0" i="0" dirty="0">
                <a:solidFill>
                  <a:srgbClr val="000000"/>
                </a:solidFill>
                <a:effectLst/>
                <a:latin typeface="Malgun Gothic" panose="020B0503020000020004" pitchFamily="50" charset="-127"/>
                <a:ea typeface="Malgun Gothic" panose="020B0503020000020004" pitchFamily="50" charset="-127"/>
              </a:rPr>
              <a:t> 표제어를 찾아가는 과정</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표제어 추출은 </a:t>
            </a:r>
            <a:r>
              <a:rPr lang="ko-KR" altLang="en-US" sz="1400" b="1" i="0" dirty="0">
                <a:solidFill>
                  <a:srgbClr val="FF0000"/>
                </a:solidFill>
                <a:effectLst/>
                <a:latin typeface="Malgun Gothic" panose="020B0503020000020004" pitchFamily="50" charset="-127"/>
                <a:ea typeface="Malgun Gothic" panose="020B0503020000020004" pitchFamily="50" charset="-127"/>
              </a:rPr>
              <a:t>단어들이 다른 형태를 가지더라도</a:t>
            </a:r>
            <a:r>
              <a:rPr lang="en-US" altLang="ko-KR" sz="1400" b="1" i="0" dirty="0">
                <a:solidFill>
                  <a:srgbClr val="FF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그 뿌리 단어를 찾아가서 단어의 개수를 줄일 수 있는지 판단</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표제어 추출을 하는 가장 섬세한 방법은 단어의 </a:t>
            </a:r>
            <a:r>
              <a:rPr lang="ko-KR" altLang="en-US" sz="1400" b="1" i="0" dirty="0">
                <a:solidFill>
                  <a:srgbClr val="FF0000"/>
                </a:solidFill>
                <a:effectLst/>
                <a:latin typeface="Malgun Gothic" panose="020B0503020000020004" pitchFamily="50" charset="-127"/>
                <a:ea typeface="Malgun Gothic" panose="020B0503020000020004" pitchFamily="50" charset="-127"/>
              </a:rPr>
              <a:t>형태학적 파싱</a:t>
            </a:r>
            <a:r>
              <a:rPr lang="ko-KR" altLang="en-US" sz="1400" b="0" i="0" dirty="0">
                <a:solidFill>
                  <a:srgbClr val="000000"/>
                </a:solidFill>
                <a:effectLst/>
                <a:latin typeface="Malgun Gothic" panose="020B0503020000020004" pitchFamily="50" charset="-127"/>
                <a:ea typeface="Malgun Gothic" panose="020B0503020000020004" pitchFamily="50" charset="-127"/>
              </a:rPr>
              <a:t>을 먼저 진행하는 것</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7" name="TextBox 6">
            <a:extLst>
              <a:ext uri="{FF2B5EF4-FFF2-40B4-BE49-F238E27FC236}">
                <a16:creationId xmlns:a16="http://schemas.microsoft.com/office/drawing/2014/main" id="{0A552ADC-AD11-4BF4-96FA-C40101FF8BC8}"/>
              </a:ext>
            </a:extLst>
          </p:cNvPr>
          <p:cNvSpPr txBox="1"/>
          <p:nvPr/>
        </p:nvSpPr>
        <p:spPr>
          <a:xfrm>
            <a:off x="0" y="4441617"/>
            <a:ext cx="2974469" cy="646331"/>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3-2. </a:t>
            </a:r>
            <a:r>
              <a:rPr lang="ko-KR" altLang="en-US" b="1" i="0" dirty="0">
                <a:solidFill>
                  <a:srgbClr val="000000"/>
                </a:solidFill>
                <a:effectLst/>
                <a:latin typeface="Malgun Gothic" panose="020B0503020000020004" pitchFamily="50" charset="-127"/>
                <a:ea typeface="Malgun Gothic" panose="020B0503020000020004" pitchFamily="50" charset="-127"/>
              </a:rPr>
              <a:t>어간 추출</a:t>
            </a:r>
            <a:r>
              <a:rPr lang="en-US" altLang="ko-KR" b="1" i="0" dirty="0">
                <a:solidFill>
                  <a:srgbClr val="000000"/>
                </a:solidFill>
                <a:effectLst/>
                <a:latin typeface="Malgun Gothic" panose="020B0503020000020004" pitchFamily="50" charset="-127"/>
                <a:ea typeface="Malgun Gothic" panose="020B0503020000020004" pitchFamily="50" charset="-127"/>
              </a:rPr>
              <a:t>(Stemming)</a:t>
            </a:r>
          </a:p>
          <a:p>
            <a:endParaRPr lang="ko-KR" altLang="en-US" dirty="0"/>
          </a:p>
        </p:txBody>
      </p:sp>
      <p:sp>
        <p:nvSpPr>
          <p:cNvPr id="8" name="TextBox 7">
            <a:extLst>
              <a:ext uri="{FF2B5EF4-FFF2-40B4-BE49-F238E27FC236}">
                <a16:creationId xmlns:a16="http://schemas.microsoft.com/office/drawing/2014/main" id="{013B7257-FACA-4372-ADED-961ED497A0E5}"/>
              </a:ext>
            </a:extLst>
          </p:cNvPr>
          <p:cNvSpPr txBox="1"/>
          <p:nvPr/>
        </p:nvSpPr>
        <p:spPr>
          <a:xfrm>
            <a:off x="223519" y="4944220"/>
            <a:ext cx="9054082" cy="1169551"/>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어간 추출은 형태학적 분석을 단순화한 버전</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정해진 규칙만 보고 단어의 어미를 자르는 어림짐작의 작업</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섬세한 작업이 아니기 때문에 어간 추출 후에 나오는 결과 단어는 사전에 존재하지 않는 단어일 수도 있음</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9" name="TextBox 8">
            <a:extLst>
              <a:ext uri="{FF2B5EF4-FFF2-40B4-BE49-F238E27FC236}">
                <a16:creationId xmlns:a16="http://schemas.microsoft.com/office/drawing/2014/main" id="{00C80750-E5E6-4587-A915-C7D1892FCC81}"/>
              </a:ext>
            </a:extLst>
          </p:cNvPr>
          <p:cNvSpPr txBox="1"/>
          <p:nvPr/>
        </p:nvSpPr>
        <p:spPr>
          <a:xfrm>
            <a:off x="3474720" y="6188799"/>
            <a:ext cx="8804013" cy="646331"/>
          </a:xfrm>
          <a:prstGeom prst="rect">
            <a:avLst/>
          </a:prstGeom>
          <a:noFill/>
        </p:spPr>
        <p:txBody>
          <a:bodyPr wrap="none" rtlCol="0">
            <a:spAutoFit/>
          </a:bodyPr>
          <a:lstStyle/>
          <a:p>
            <a:r>
              <a:rPr lang="ko-KR" altLang="en-US" sz="1800" b="0" i="0" dirty="0">
                <a:solidFill>
                  <a:srgbClr val="FF0000"/>
                </a:solidFill>
                <a:effectLst/>
                <a:latin typeface="Malgun Gothic" panose="020B0503020000020004" pitchFamily="50" charset="-127"/>
                <a:ea typeface="Malgun Gothic" panose="020B0503020000020004" pitchFamily="50" charset="-127"/>
              </a:rPr>
              <a:t>표제어 추출은 문맥을 고려하며</a:t>
            </a:r>
            <a:r>
              <a:rPr lang="en-US" altLang="ko-KR" sz="1800" b="0" i="0" dirty="0">
                <a:solidFill>
                  <a:srgbClr val="FF0000"/>
                </a:solidFill>
                <a:effectLst/>
                <a:latin typeface="Malgun Gothic" panose="020B0503020000020004" pitchFamily="50" charset="-127"/>
                <a:ea typeface="Malgun Gothic" panose="020B0503020000020004" pitchFamily="50" charset="-127"/>
              </a:rPr>
              <a:t>, </a:t>
            </a:r>
            <a:r>
              <a:rPr lang="ko-KR" altLang="en-US" sz="1800" b="0" i="0" dirty="0">
                <a:solidFill>
                  <a:srgbClr val="FF0000"/>
                </a:solidFill>
                <a:effectLst/>
                <a:latin typeface="Malgun Gothic" panose="020B0503020000020004" pitchFamily="50" charset="-127"/>
                <a:ea typeface="Malgun Gothic" panose="020B0503020000020004" pitchFamily="50" charset="-127"/>
              </a:rPr>
              <a:t>수행 결과는 해당 단어의 품사 정보를 보존하지만</a:t>
            </a:r>
            <a:r>
              <a:rPr lang="en-US" altLang="ko-KR" sz="1800" b="0" i="0" dirty="0">
                <a:solidFill>
                  <a:srgbClr val="FF0000"/>
                </a:solidFill>
                <a:effectLst/>
                <a:latin typeface="Malgun Gothic" panose="020B0503020000020004" pitchFamily="50" charset="-127"/>
                <a:ea typeface="Malgun Gothic" panose="020B0503020000020004" pitchFamily="50" charset="-127"/>
              </a:rPr>
              <a:t>, </a:t>
            </a:r>
          </a:p>
          <a:p>
            <a:r>
              <a:rPr lang="ko-KR" altLang="en-US" sz="1800" b="0" i="0" dirty="0">
                <a:solidFill>
                  <a:srgbClr val="FF0000"/>
                </a:solidFill>
                <a:effectLst/>
                <a:latin typeface="Malgun Gothic" panose="020B0503020000020004" pitchFamily="50" charset="-127"/>
                <a:ea typeface="Malgun Gothic" panose="020B0503020000020004" pitchFamily="50" charset="-127"/>
              </a:rPr>
              <a:t>어간 추출을 수행한 결과는 품사 정보가 보존되지 않음</a:t>
            </a:r>
            <a:endParaRPr lang="ko-KR" altLang="en-US" sz="1800" dirty="0">
              <a:solidFill>
                <a:srgbClr val="FF0000"/>
              </a:solidFill>
            </a:endParaRPr>
          </a:p>
        </p:txBody>
      </p:sp>
      <p:sp>
        <p:nvSpPr>
          <p:cNvPr id="10" name="직사각형 9">
            <a:extLst>
              <a:ext uri="{FF2B5EF4-FFF2-40B4-BE49-F238E27FC236}">
                <a16:creationId xmlns:a16="http://schemas.microsoft.com/office/drawing/2014/main" id="{1F3205C6-BA1A-4F54-8677-CC9797CAFD7D}"/>
              </a:ext>
            </a:extLst>
          </p:cNvPr>
          <p:cNvSpPr/>
          <p:nvPr/>
        </p:nvSpPr>
        <p:spPr>
          <a:xfrm>
            <a:off x="3474720" y="6178638"/>
            <a:ext cx="8717280" cy="646331"/>
          </a:xfrm>
          <a:prstGeom prst="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C2F0AAEE-1401-4A46-B7FD-3AB355CA7F75}"/>
              </a:ext>
            </a:extLst>
          </p:cNvPr>
          <p:cNvSpPr txBox="1"/>
          <p:nvPr/>
        </p:nvSpPr>
        <p:spPr>
          <a:xfrm>
            <a:off x="11531600" y="119466"/>
            <a:ext cx="518160" cy="307777"/>
          </a:xfrm>
          <a:prstGeom prst="rect">
            <a:avLst/>
          </a:prstGeom>
          <a:noFill/>
        </p:spPr>
        <p:txBody>
          <a:bodyPr wrap="square" rtlCol="0">
            <a:spAutoFit/>
          </a:bodyPr>
          <a:lstStyle/>
          <a:p>
            <a:r>
              <a:rPr lang="en-US" altLang="ko-KR" sz="1400" dirty="0"/>
              <a:t>-13-</a:t>
            </a:r>
            <a:endParaRPr lang="ko-KR" altLang="en-US" sz="1400" dirty="0"/>
          </a:p>
        </p:txBody>
      </p:sp>
    </p:spTree>
    <p:extLst>
      <p:ext uri="{BB962C8B-B14F-4D97-AF65-F5344CB8AC3E}">
        <p14:creationId xmlns:p14="http://schemas.microsoft.com/office/powerpoint/2010/main" val="231343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F39C90-AD09-4663-8C64-3FF9261C0741}"/>
              </a:ext>
            </a:extLst>
          </p:cNvPr>
          <p:cNvSpPr txBox="1"/>
          <p:nvPr/>
        </p:nvSpPr>
        <p:spPr>
          <a:xfrm>
            <a:off x="0" y="68719"/>
            <a:ext cx="3161443" cy="646331"/>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3-3. </a:t>
            </a:r>
            <a:r>
              <a:rPr lang="ko-KR" altLang="en-US" b="1" i="0" dirty="0">
                <a:solidFill>
                  <a:srgbClr val="000000"/>
                </a:solidFill>
                <a:effectLst/>
                <a:latin typeface="Malgun Gothic" panose="020B0503020000020004" pitchFamily="50" charset="-127"/>
                <a:ea typeface="Malgun Gothic" panose="020B0503020000020004" pitchFamily="50" charset="-127"/>
              </a:rPr>
              <a:t>한국어에서의 어간 추출</a:t>
            </a:r>
          </a:p>
          <a:p>
            <a:endParaRPr lang="ko-KR" altLang="en-US" dirty="0"/>
          </a:p>
        </p:txBody>
      </p:sp>
      <p:sp>
        <p:nvSpPr>
          <p:cNvPr id="3" name="TextBox 2">
            <a:extLst>
              <a:ext uri="{FF2B5EF4-FFF2-40B4-BE49-F238E27FC236}">
                <a16:creationId xmlns:a16="http://schemas.microsoft.com/office/drawing/2014/main" id="{24BBF32B-19C5-477E-9369-F5C957FC2B59}"/>
              </a:ext>
            </a:extLst>
          </p:cNvPr>
          <p:cNvSpPr txBox="1"/>
          <p:nvPr/>
        </p:nvSpPr>
        <p:spPr>
          <a:xfrm>
            <a:off x="101600" y="580291"/>
            <a:ext cx="7406323" cy="1169551"/>
          </a:xfrm>
          <a:prstGeom prst="rect">
            <a:avLst/>
          </a:prstGeom>
          <a:noFill/>
        </p:spPr>
        <p:txBody>
          <a:bodyPr wrap="none" rtlCol="0">
            <a:spAutoFit/>
          </a:bodyPr>
          <a:lstStyle/>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한국어는 </a:t>
            </a:r>
            <a:r>
              <a:rPr lang="en-US" altLang="ko-KR" sz="1400" b="0" i="0" dirty="0">
                <a:solidFill>
                  <a:srgbClr val="000000"/>
                </a:solidFill>
                <a:effectLst/>
                <a:latin typeface="Malgun Gothic" panose="020B0503020000020004" pitchFamily="50" charset="-127"/>
                <a:ea typeface="Malgun Gothic" panose="020B0503020000020004" pitchFamily="50" charset="-127"/>
              </a:rPr>
              <a:t>5</a:t>
            </a:r>
            <a:r>
              <a:rPr lang="ko-KR" altLang="en-US" sz="1400" b="0" i="0" dirty="0">
                <a:solidFill>
                  <a:srgbClr val="000000"/>
                </a:solidFill>
                <a:effectLst/>
                <a:latin typeface="Malgun Gothic" panose="020B0503020000020004" pitchFamily="50" charset="-127"/>
                <a:ea typeface="Malgun Gothic" panose="020B0503020000020004" pitchFamily="50" charset="-127"/>
              </a:rPr>
              <a:t>언 </a:t>
            </a:r>
            <a:r>
              <a:rPr lang="en-US" altLang="ko-KR" sz="1400" b="0" i="0" dirty="0">
                <a:solidFill>
                  <a:srgbClr val="000000"/>
                </a:solidFill>
                <a:effectLst/>
                <a:latin typeface="Malgun Gothic" panose="020B0503020000020004" pitchFamily="50" charset="-127"/>
                <a:ea typeface="Malgun Gothic" panose="020B0503020000020004" pitchFamily="50" charset="-127"/>
              </a:rPr>
              <a:t>9</a:t>
            </a:r>
            <a:r>
              <a:rPr lang="ko-KR" altLang="en-US" sz="1400" b="0" i="0" dirty="0">
                <a:solidFill>
                  <a:srgbClr val="000000"/>
                </a:solidFill>
                <a:effectLst/>
                <a:latin typeface="Malgun Gothic" panose="020B0503020000020004" pitchFamily="50" charset="-127"/>
                <a:ea typeface="Malgun Gothic" panose="020B0503020000020004" pitchFamily="50" charset="-127"/>
              </a:rPr>
              <a:t>품사의 구조</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이 중 용언에 해당되는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동사</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와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형용사</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는 어간</a:t>
            </a:r>
            <a:r>
              <a:rPr lang="en-US" altLang="ko-KR" sz="1400" b="0" i="0" dirty="0">
                <a:solidFill>
                  <a:srgbClr val="000000"/>
                </a:solidFill>
                <a:effectLst/>
                <a:latin typeface="Malgun Gothic" panose="020B0503020000020004" pitchFamily="50" charset="-127"/>
                <a:ea typeface="Malgun Gothic" panose="020B0503020000020004" pitchFamily="50" charset="-127"/>
              </a:rPr>
              <a:t>(stem)</a:t>
            </a:r>
            <a:r>
              <a:rPr lang="ko-KR" altLang="en-US" sz="1400" b="0" i="0" dirty="0">
                <a:solidFill>
                  <a:srgbClr val="000000"/>
                </a:solidFill>
                <a:effectLst/>
                <a:latin typeface="Malgun Gothic" panose="020B0503020000020004" pitchFamily="50" charset="-127"/>
                <a:ea typeface="Malgun Gothic" panose="020B0503020000020004" pitchFamily="50" charset="-127"/>
              </a:rPr>
              <a:t>과 어미</a:t>
            </a:r>
            <a:r>
              <a:rPr lang="en-US" altLang="ko-KR" sz="1400" b="0" i="0" dirty="0">
                <a:solidFill>
                  <a:srgbClr val="000000"/>
                </a:solidFill>
                <a:effectLst/>
                <a:latin typeface="Malgun Gothic" panose="020B0503020000020004" pitchFamily="50" charset="-127"/>
                <a:ea typeface="Malgun Gothic" panose="020B0503020000020004" pitchFamily="50" charset="-127"/>
              </a:rPr>
              <a:t>(ending)</a:t>
            </a:r>
            <a:r>
              <a:rPr lang="ko-KR" altLang="en-US" sz="1400" b="0" i="0" dirty="0">
                <a:solidFill>
                  <a:srgbClr val="000000"/>
                </a:solidFill>
                <a:effectLst/>
                <a:latin typeface="Malgun Gothic" panose="020B0503020000020004" pitchFamily="50" charset="-127"/>
                <a:ea typeface="Malgun Gothic" panose="020B0503020000020004" pitchFamily="50" charset="-127"/>
              </a:rPr>
              <a:t>의 결합으로 구성</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용언이라고 언급하는 부분은 전부 동사와 형용사를 포함하여 언급하는 개념</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pic>
        <p:nvPicPr>
          <p:cNvPr id="5" name="그림 4" descr="텍스트이(가) 표시된 사진&#10;&#10;자동 생성된 설명">
            <a:extLst>
              <a:ext uri="{FF2B5EF4-FFF2-40B4-BE49-F238E27FC236}">
                <a16:creationId xmlns:a16="http://schemas.microsoft.com/office/drawing/2014/main" id="{30F15AB8-B1DF-434C-8376-7956A2214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600" y="402730"/>
            <a:ext cx="2049958" cy="2263336"/>
          </a:xfrm>
          <a:prstGeom prst="rect">
            <a:avLst/>
          </a:prstGeom>
          <a:ln>
            <a:solidFill>
              <a:schemeClr val="tx1"/>
            </a:solidFill>
          </a:ln>
        </p:spPr>
      </p:pic>
      <p:sp>
        <p:nvSpPr>
          <p:cNvPr id="6" name="TextBox 5">
            <a:extLst>
              <a:ext uri="{FF2B5EF4-FFF2-40B4-BE49-F238E27FC236}">
                <a16:creationId xmlns:a16="http://schemas.microsoft.com/office/drawing/2014/main" id="{07B68D34-71AE-4F32-A060-BFADA6B03546}"/>
              </a:ext>
            </a:extLst>
          </p:cNvPr>
          <p:cNvSpPr txBox="1"/>
          <p:nvPr/>
        </p:nvSpPr>
        <p:spPr>
          <a:xfrm>
            <a:off x="101600" y="2947194"/>
            <a:ext cx="10586552" cy="1384995"/>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1" i="0" dirty="0">
                <a:solidFill>
                  <a:srgbClr val="000000"/>
                </a:solidFill>
                <a:effectLst/>
                <a:latin typeface="Malgun Gothic" panose="020B0503020000020004" pitchFamily="50" charset="-127"/>
                <a:ea typeface="Malgun Gothic" panose="020B0503020000020004" pitchFamily="50" charset="-127"/>
              </a:rPr>
              <a:t>어간</a:t>
            </a:r>
            <a:r>
              <a:rPr lang="en-US" altLang="ko-KR" sz="1400" b="1" i="0" dirty="0">
                <a:solidFill>
                  <a:srgbClr val="000000"/>
                </a:solidFill>
                <a:effectLst/>
                <a:latin typeface="Malgun Gothic" panose="020B0503020000020004" pitchFamily="50" charset="-127"/>
                <a:ea typeface="Malgun Gothic" panose="020B0503020000020004" pitchFamily="50" charset="-127"/>
              </a:rPr>
              <a:t>(stem)</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용언</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동사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형용사</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을 활용할 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원칙적으로 모양이 변하지 않는 부분</a:t>
            </a:r>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1" i="0" dirty="0">
                <a:solidFill>
                  <a:srgbClr val="000000"/>
                </a:solidFill>
                <a:effectLst/>
                <a:latin typeface="Malgun Gothic" panose="020B0503020000020004" pitchFamily="50" charset="-127"/>
                <a:ea typeface="Malgun Gothic" panose="020B0503020000020004" pitchFamily="50" charset="-127"/>
              </a:rPr>
              <a:t>어미</a:t>
            </a:r>
            <a:r>
              <a:rPr lang="en-US" altLang="ko-KR" sz="1400" b="1" i="0" dirty="0">
                <a:solidFill>
                  <a:srgbClr val="000000"/>
                </a:solidFill>
                <a:effectLst/>
                <a:latin typeface="Malgun Gothic" panose="020B0503020000020004" pitchFamily="50" charset="-127"/>
                <a:ea typeface="Malgun Gothic" panose="020B0503020000020004" pitchFamily="50" charset="-127"/>
              </a:rPr>
              <a:t>(ending)</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용언의 어간 뒤에 붙어서 활용하면서 변하는 부분이며</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여러 문법적 기능을 수행</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ko-KR" altLang="en-US"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활용은 어간이 어미를 취할 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어간의 모습이 일정하다면 규칙 활용</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어간이나 어미의 모습이 변하는 불규칙 활용</a:t>
            </a:r>
            <a:r>
              <a:rPr lang="ko-KR" altLang="en-US" sz="1400" b="0" i="0" dirty="0">
                <a:solidFill>
                  <a:srgbClr val="000000"/>
                </a:solidFill>
                <a:effectLst/>
                <a:latin typeface="Malgun Gothic" panose="020B0503020000020004" pitchFamily="50" charset="-127"/>
                <a:ea typeface="Malgun Gothic" panose="020B0503020000020004" pitchFamily="50" charset="-127"/>
              </a:rPr>
              <a:t>으로 나뉩니다</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endParaRPr lang="ko-KR" altLang="en-US" sz="1400" dirty="0"/>
          </a:p>
        </p:txBody>
      </p:sp>
      <p:sp>
        <p:nvSpPr>
          <p:cNvPr id="7" name="TextBox 6">
            <a:extLst>
              <a:ext uri="{FF2B5EF4-FFF2-40B4-BE49-F238E27FC236}">
                <a16:creationId xmlns:a16="http://schemas.microsoft.com/office/drawing/2014/main" id="{532ABD99-AAF9-4964-8ED3-54C7EE2B3608}"/>
              </a:ext>
            </a:extLst>
          </p:cNvPr>
          <p:cNvSpPr txBox="1"/>
          <p:nvPr/>
        </p:nvSpPr>
        <p:spPr>
          <a:xfrm>
            <a:off x="294640" y="4939843"/>
            <a:ext cx="4054443" cy="738664"/>
          </a:xfrm>
          <a:prstGeom prst="rect">
            <a:avLst/>
          </a:prstGeom>
          <a:noFill/>
          <a:ln>
            <a:solidFill>
              <a:schemeClr val="tx1"/>
            </a:solidFill>
          </a:ln>
        </p:spPr>
        <p:txBody>
          <a:bodyPr wrap="none" rtlCol="0">
            <a:spAutoFit/>
          </a:bodyPr>
          <a:lstStyle/>
          <a:p>
            <a:pPr algn="l"/>
            <a:r>
              <a:rPr lang="ko-KR" altLang="en-US" sz="1400" b="1" i="0" dirty="0">
                <a:solidFill>
                  <a:srgbClr val="000000"/>
                </a:solidFill>
                <a:effectLst/>
                <a:latin typeface="Malgun Gothic" panose="020B0503020000020004" pitchFamily="50" charset="-127"/>
                <a:ea typeface="Malgun Gothic" panose="020B0503020000020004" pitchFamily="50" charset="-127"/>
              </a:rPr>
              <a:t>활용</a:t>
            </a:r>
            <a:r>
              <a:rPr lang="en-US" altLang="ko-KR" sz="1400" b="1" i="0" dirty="0">
                <a:solidFill>
                  <a:srgbClr val="000000"/>
                </a:solidFill>
                <a:effectLst/>
                <a:latin typeface="Malgun Gothic" panose="020B0503020000020004" pitchFamily="50" charset="-127"/>
                <a:ea typeface="Malgun Gothic" panose="020B0503020000020004" pitchFamily="50" charset="-127"/>
              </a:rPr>
              <a:t>(conjugation)</a:t>
            </a:r>
          </a:p>
          <a:p>
            <a:pPr algn="l"/>
            <a:endParaRPr lang="en-US" altLang="ko-KR" sz="1400" b="1" dirty="0">
              <a:solidFill>
                <a:srgbClr val="000000"/>
              </a:solidFill>
              <a:latin typeface="Malgun Gothic" panose="020B0503020000020004" pitchFamily="50" charset="-127"/>
              <a:ea typeface="Malgun Gothic" panose="020B0503020000020004" pitchFamily="50" charset="-127"/>
            </a:endParaRPr>
          </a:p>
          <a:p>
            <a:pPr algn="l"/>
            <a:r>
              <a:rPr lang="en-US" altLang="ko-KR" sz="1400" b="1"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용언의 어간</a:t>
            </a:r>
            <a:r>
              <a:rPr lang="en-US" altLang="ko-KR" sz="1400" b="0" i="0" dirty="0">
                <a:solidFill>
                  <a:srgbClr val="000000"/>
                </a:solidFill>
                <a:effectLst/>
                <a:latin typeface="Malgun Gothic" panose="020B0503020000020004" pitchFamily="50" charset="-127"/>
                <a:ea typeface="Malgun Gothic" panose="020B0503020000020004" pitchFamily="50" charset="-127"/>
              </a:rPr>
              <a:t>(stem)</a:t>
            </a:r>
            <a:r>
              <a:rPr lang="ko-KR" altLang="en-US" sz="1400" b="0" i="0" dirty="0">
                <a:solidFill>
                  <a:srgbClr val="000000"/>
                </a:solidFill>
                <a:effectLst/>
                <a:latin typeface="Malgun Gothic" panose="020B0503020000020004" pitchFamily="50" charset="-127"/>
                <a:ea typeface="Malgun Gothic" panose="020B0503020000020004" pitchFamily="50" charset="-127"/>
              </a:rPr>
              <a:t>이 어미</a:t>
            </a:r>
            <a:r>
              <a:rPr lang="en-US" altLang="ko-KR" sz="1400" b="0" i="0" dirty="0">
                <a:solidFill>
                  <a:srgbClr val="000000"/>
                </a:solidFill>
                <a:effectLst/>
                <a:latin typeface="Malgun Gothic" panose="020B0503020000020004" pitchFamily="50" charset="-127"/>
                <a:ea typeface="Malgun Gothic" panose="020B0503020000020004" pitchFamily="50" charset="-127"/>
              </a:rPr>
              <a:t>(ending)</a:t>
            </a:r>
            <a:r>
              <a:rPr lang="ko-KR" altLang="en-US" sz="1400" b="0" i="0" dirty="0">
                <a:solidFill>
                  <a:srgbClr val="000000"/>
                </a:solidFill>
                <a:effectLst/>
                <a:latin typeface="Malgun Gothic" panose="020B0503020000020004" pitchFamily="50" charset="-127"/>
                <a:ea typeface="Malgun Gothic" panose="020B0503020000020004" pitchFamily="50" charset="-127"/>
              </a:rPr>
              <a:t>를 가지는 일</a:t>
            </a:r>
            <a:endParaRPr lang="en-US" altLang="ko-KR" sz="1400" b="1" i="0" dirty="0">
              <a:solidFill>
                <a:srgbClr val="000000"/>
              </a:solidFill>
              <a:effectLst/>
              <a:latin typeface="Malgun Gothic" panose="020B0503020000020004" pitchFamily="50" charset="-127"/>
              <a:ea typeface="Malgun Gothic" panose="020B0503020000020004" pitchFamily="50" charset="-127"/>
            </a:endParaRPr>
          </a:p>
        </p:txBody>
      </p:sp>
      <p:grpSp>
        <p:nvGrpSpPr>
          <p:cNvPr id="12" name="그룹 11">
            <a:extLst>
              <a:ext uri="{FF2B5EF4-FFF2-40B4-BE49-F238E27FC236}">
                <a16:creationId xmlns:a16="http://schemas.microsoft.com/office/drawing/2014/main" id="{D04E0B15-7F80-4F82-A0C1-11EB07E8C693}"/>
              </a:ext>
            </a:extLst>
          </p:cNvPr>
          <p:cNvGrpSpPr/>
          <p:nvPr/>
        </p:nvGrpSpPr>
        <p:grpSpPr>
          <a:xfrm>
            <a:off x="4349083" y="4570511"/>
            <a:ext cx="1319306" cy="1325880"/>
            <a:chOff x="4405169" y="5066586"/>
            <a:chExt cx="1319306" cy="1325880"/>
          </a:xfrm>
        </p:grpSpPr>
        <p:cxnSp>
          <p:nvCxnSpPr>
            <p:cNvPr id="8" name="직선 연결선 7">
              <a:extLst>
                <a:ext uri="{FF2B5EF4-FFF2-40B4-BE49-F238E27FC236}">
                  <a16:creationId xmlns:a16="http://schemas.microsoft.com/office/drawing/2014/main" id="{0468A8A0-1E95-4341-B6A8-0E06A37D563D}"/>
                </a:ext>
              </a:extLst>
            </p:cNvPr>
            <p:cNvCxnSpPr/>
            <p:nvPr/>
          </p:nvCxnSpPr>
          <p:spPr>
            <a:xfrm>
              <a:off x="4405169" y="5805250"/>
              <a:ext cx="899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370535F0-DBF8-4461-B80F-9D3DF288E0A2}"/>
                </a:ext>
              </a:extLst>
            </p:cNvPr>
            <p:cNvCxnSpPr/>
            <p:nvPr/>
          </p:nvCxnSpPr>
          <p:spPr>
            <a:xfrm>
              <a:off x="5304329" y="5066586"/>
              <a:ext cx="0" cy="132588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0" name="직선 연결선 9">
              <a:extLst>
                <a:ext uri="{FF2B5EF4-FFF2-40B4-BE49-F238E27FC236}">
                  <a16:creationId xmlns:a16="http://schemas.microsoft.com/office/drawing/2014/main" id="{3BA04B08-5901-4FD7-A080-950A044389A8}"/>
                </a:ext>
              </a:extLst>
            </p:cNvPr>
            <p:cNvCxnSpPr/>
            <p:nvPr/>
          </p:nvCxnSpPr>
          <p:spPr>
            <a:xfrm>
              <a:off x="5304329" y="5066586"/>
              <a:ext cx="42014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1" name="직선 연결선 10">
              <a:extLst>
                <a:ext uri="{FF2B5EF4-FFF2-40B4-BE49-F238E27FC236}">
                  <a16:creationId xmlns:a16="http://schemas.microsoft.com/office/drawing/2014/main" id="{4FD2061C-A226-4D27-AA41-A8DC77B749BA}"/>
                </a:ext>
              </a:extLst>
            </p:cNvPr>
            <p:cNvCxnSpPr>
              <a:cxnSpLocks/>
            </p:cNvCxnSpPr>
            <p:nvPr/>
          </p:nvCxnSpPr>
          <p:spPr>
            <a:xfrm>
              <a:off x="5304329" y="6392466"/>
              <a:ext cx="42014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A8F0B0C6-CA93-4B5A-A174-6C7B6858C7F8}"/>
              </a:ext>
            </a:extLst>
          </p:cNvPr>
          <p:cNvSpPr txBox="1"/>
          <p:nvPr/>
        </p:nvSpPr>
        <p:spPr>
          <a:xfrm>
            <a:off x="5668389" y="4462789"/>
            <a:ext cx="5625258" cy="954107"/>
          </a:xfrm>
          <a:prstGeom prst="rect">
            <a:avLst/>
          </a:prstGeom>
          <a:noFill/>
        </p:spPr>
        <p:txBody>
          <a:bodyPr wrap="none" rtlCol="0">
            <a:spAutoFit/>
          </a:bodyPr>
          <a:lstStyle/>
          <a:p>
            <a:r>
              <a:rPr lang="ko-KR" altLang="en-US" sz="1400" b="1" dirty="0"/>
              <a:t>규칙 활용</a:t>
            </a:r>
          </a:p>
          <a:p>
            <a:endParaRPr lang="en-US" altLang="ko-KR" sz="1400" dirty="0"/>
          </a:p>
          <a:p>
            <a:r>
              <a:rPr lang="en-US" altLang="ko-KR" sz="1400" b="1" dirty="0"/>
              <a:t>: </a:t>
            </a:r>
            <a:r>
              <a:rPr lang="ko-KR" altLang="en-US" sz="1400" dirty="0"/>
              <a:t>어간이 어미가 </a:t>
            </a:r>
            <a:r>
              <a:rPr lang="ko-KR" altLang="en-US" sz="1400" dirty="0" err="1"/>
              <a:t>붙기전의</a:t>
            </a:r>
            <a:r>
              <a:rPr lang="ko-KR" altLang="en-US" sz="1400" dirty="0"/>
              <a:t> 모습과 어미가 붙은 후의 모습이 같으므로</a:t>
            </a:r>
            <a:r>
              <a:rPr lang="en-US" altLang="ko-KR" sz="1400" dirty="0"/>
              <a:t>, </a:t>
            </a:r>
          </a:p>
          <a:p>
            <a:r>
              <a:rPr lang="ko-KR" altLang="en-US" sz="1400" dirty="0"/>
              <a:t>규칙 기반으로 어미를 단순히 분리해주면 어간 추출 가능</a:t>
            </a:r>
          </a:p>
        </p:txBody>
      </p:sp>
      <p:sp>
        <p:nvSpPr>
          <p:cNvPr id="14" name="TextBox 13">
            <a:extLst>
              <a:ext uri="{FF2B5EF4-FFF2-40B4-BE49-F238E27FC236}">
                <a16:creationId xmlns:a16="http://schemas.microsoft.com/office/drawing/2014/main" id="{350D3371-36CD-4B2F-9B44-7BB9C5B3E98D}"/>
              </a:ext>
            </a:extLst>
          </p:cNvPr>
          <p:cNvSpPr txBox="1"/>
          <p:nvPr/>
        </p:nvSpPr>
        <p:spPr>
          <a:xfrm>
            <a:off x="5668389" y="5740596"/>
            <a:ext cx="5586786" cy="738664"/>
          </a:xfrm>
          <a:prstGeom prst="rect">
            <a:avLst/>
          </a:prstGeom>
          <a:noFill/>
        </p:spPr>
        <p:txBody>
          <a:bodyPr wrap="none" rtlCol="0">
            <a:spAutoFit/>
          </a:bodyPr>
          <a:lstStyle/>
          <a:p>
            <a:r>
              <a:rPr lang="ko-KR" altLang="en-US" sz="1400" b="1" i="0" dirty="0">
                <a:solidFill>
                  <a:srgbClr val="000000"/>
                </a:solidFill>
                <a:effectLst/>
                <a:latin typeface="Malgun Gothic" panose="020B0503020000020004" pitchFamily="50" charset="-127"/>
                <a:ea typeface="Malgun Gothic" panose="020B0503020000020004" pitchFamily="50" charset="-127"/>
              </a:rPr>
              <a:t>불규칙 활용</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1"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단순한 분리만으로 어간 추출이 되지 않고 좀 더 복잡한 규칙 필요</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15" name="TextBox 14">
            <a:extLst>
              <a:ext uri="{FF2B5EF4-FFF2-40B4-BE49-F238E27FC236}">
                <a16:creationId xmlns:a16="http://schemas.microsoft.com/office/drawing/2014/main" id="{B810A3DB-7CB9-4AF5-9DC8-ADA16ED98CDF}"/>
              </a:ext>
            </a:extLst>
          </p:cNvPr>
          <p:cNvSpPr txBox="1"/>
          <p:nvPr/>
        </p:nvSpPr>
        <p:spPr>
          <a:xfrm>
            <a:off x="11531600" y="119466"/>
            <a:ext cx="518160" cy="307777"/>
          </a:xfrm>
          <a:prstGeom prst="rect">
            <a:avLst/>
          </a:prstGeom>
          <a:noFill/>
        </p:spPr>
        <p:txBody>
          <a:bodyPr wrap="square" rtlCol="0">
            <a:spAutoFit/>
          </a:bodyPr>
          <a:lstStyle/>
          <a:p>
            <a:r>
              <a:rPr lang="en-US" altLang="ko-KR" sz="1400" dirty="0"/>
              <a:t>-14-</a:t>
            </a:r>
            <a:endParaRPr lang="ko-KR" altLang="en-US" sz="1400" dirty="0"/>
          </a:p>
        </p:txBody>
      </p:sp>
    </p:spTree>
    <p:extLst>
      <p:ext uri="{BB962C8B-B14F-4D97-AF65-F5344CB8AC3E}">
        <p14:creationId xmlns:p14="http://schemas.microsoft.com/office/powerpoint/2010/main" val="1792709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p:cNvSpPr>
            <a:spLocks noGrp="1"/>
          </p:cNvSpPr>
          <p:nvPr>
            <p:ph type="ctrTitle"/>
          </p:nvPr>
        </p:nvSpPr>
        <p:spPr>
          <a:ln>
            <a:noFill/>
          </a:ln>
        </p:spPr>
        <p:txBody>
          <a:bodyPr rtlCol="0"/>
          <a:lstStyle/>
          <a:p>
            <a:pPr rtl="0"/>
            <a:r>
              <a:rPr lang="ko-KR" altLang="en-US" dirty="0">
                <a:latin typeface="이사만루체 Medium" panose="00000600000000000000" pitchFamily="2" charset="-127"/>
                <a:ea typeface="이사만루체 Medium" panose="00000600000000000000" pitchFamily="2" charset="-127"/>
              </a:rPr>
              <a:t>한국어 자연어 </a:t>
            </a:r>
            <a:r>
              <a:rPr lang="ko-KR" altLang="en-US" dirty="0" err="1">
                <a:latin typeface="이사만루체 Medium" panose="00000600000000000000" pitchFamily="2" charset="-127"/>
                <a:ea typeface="이사만루체 Medium" panose="00000600000000000000" pitchFamily="2" charset="-127"/>
              </a:rPr>
              <a:t>전처리</a:t>
            </a:r>
            <a:endParaRPr lang="ko-KR" altLang="en-US" dirty="0">
              <a:latin typeface="이사만루체 Medium" panose="00000600000000000000" pitchFamily="2" charset="-127"/>
              <a:ea typeface="이사만루체 Medium" panose="00000600000000000000" pitchFamily="2" charset="-127"/>
            </a:endParaRPr>
          </a:p>
        </p:txBody>
      </p:sp>
      <p:sp>
        <p:nvSpPr>
          <p:cNvPr id="10" name="부제목 9"/>
          <p:cNvSpPr>
            <a:spLocks noGrp="1"/>
          </p:cNvSpPr>
          <p:nvPr>
            <p:ph type="subTitle" idx="1"/>
          </p:nvPr>
        </p:nvSpPr>
        <p:spPr/>
        <p:txBody>
          <a:bodyPr rtlCol="0"/>
          <a:lstStyle/>
          <a:p>
            <a:pPr rtl="0"/>
            <a:r>
              <a:rPr lang="ko-KR" altLang="en-US" dirty="0">
                <a:latin typeface="이사만루체 Medium" panose="00000600000000000000" pitchFamily="2" charset="-127"/>
                <a:ea typeface="이사만루체 Medium" panose="00000600000000000000" pitchFamily="2" charset="-127"/>
              </a:rPr>
              <a:t>김민영</a:t>
            </a:r>
          </a:p>
        </p:txBody>
      </p:sp>
    </p:spTree>
    <p:extLst>
      <p:ext uri="{BB962C8B-B14F-4D97-AF65-F5344CB8AC3E}">
        <p14:creationId xmlns:p14="http://schemas.microsoft.com/office/powerpoint/2010/main" val="427280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5535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04) </a:t>
            </a:r>
            <a:r>
              <a:rPr lang="ko-KR" altLang="en-US" sz="3300" dirty="0" err="1">
                <a:solidFill>
                  <a:schemeClr val="accent1">
                    <a:lumMod val="50000"/>
                  </a:schemeClr>
                </a:solidFill>
                <a:latin typeface="이사만루체 Medium" panose="00000600000000000000" pitchFamily="2" charset="-127"/>
                <a:ea typeface="이사만루체 Medium" panose="00000600000000000000" pitchFamily="2" charset="-127"/>
              </a:rPr>
              <a:t>불용어</a:t>
            </a:r>
            <a:endPar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endParaRPr>
          </a:p>
        </p:txBody>
      </p:sp>
      <p:sp>
        <p:nvSpPr>
          <p:cNvPr id="4" name="내용 개체 틀 3">
            <a:extLst>
              <a:ext uri="{FF2B5EF4-FFF2-40B4-BE49-F238E27FC236}">
                <a16:creationId xmlns:a16="http://schemas.microsoft.com/office/drawing/2014/main" id="{F174039C-7E32-42B5-BF54-FED432280C18}"/>
              </a:ext>
            </a:extLst>
          </p:cNvPr>
          <p:cNvSpPr>
            <a:spLocks noGrp="1"/>
          </p:cNvSpPr>
          <p:nvPr>
            <p:ph idx="1"/>
          </p:nvPr>
        </p:nvSpPr>
        <p:spPr/>
        <p:txBody>
          <a:bodyPr/>
          <a:lstStyle/>
          <a:p>
            <a:endParaRPr lang="ko-KR" altLang="en-US"/>
          </a:p>
        </p:txBody>
      </p:sp>
      <p:pic>
        <p:nvPicPr>
          <p:cNvPr id="6" name="그림 5">
            <a:extLst>
              <a:ext uri="{FF2B5EF4-FFF2-40B4-BE49-F238E27FC236}">
                <a16:creationId xmlns:a16="http://schemas.microsoft.com/office/drawing/2014/main" id="{8208390B-848A-44CD-8FF4-5CE58DD8FDD5}"/>
              </a:ext>
            </a:extLst>
          </p:cNvPr>
          <p:cNvPicPr>
            <a:picLocks noChangeAspect="1"/>
          </p:cNvPicPr>
          <p:nvPr/>
        </p:nvPicPr>
        <p:blipFill>
          <a:blip r:embed="rId3"/>
          <a:stretch>
            <a:fillRect/>
          </a:stretch>
        </p:blipFill>
        <p:spPr>
          <a:xfrm>
            <a:off x="838200" y="1244383"/>
            <a:ext cx="6782747" cy="5391902"/>
          </a:xfrm>
          <a:prstGeom prst="rect">
            <a:avLst/>
          </a:prstGeom>
        </p:spPr>
      </p:pic>
      <p:pic>
        <p:nvPicPr>
          <p:cNvPr id="8" name="그림 7">
            <a:extLst>
              <a:ext uri="{FF2B5EF4-FFF2-40B4-BE49-F238E27FC236}">
                <a16:creationId xmlns:a16="http://schemas.microsoft.com/office/drawing/2014/main" id="{8755A47F-A7F8-4EC5-804A-C355C38BA8D5}"/>
              </a:ext>
            </a:extLst>
          </p:cNvPr>
          <p:cNvPicPr>
            <a:picLocks noChangeAspect="1"/>
          </p:cNvPicPr>
          <p:nvPr/>
        </p:nvPicPr>
        <p:blipFill>
          <a:blip r:embed="rId4"/>
          <a:stretch>
            <a:fillRect/>
          </a:stretch>
        </p:blipFill>
        <p:spPr>
          <a:xfrm>
            <a:off x="4702967" y="604837"/>
            <a:ext cx="6839905" cy="1238423"/>
          </a:xfrm>
          <a:prstGeom prst="rect">
            <a:avLst/>
          </a:prstGeom>
        </p:spPr>
      </p:pic>
      <p:pic>
        <p:nvPicPr>
          <p:cNvPr id="11" name="그림 10">
            <a:extLst>
              <a:ext uri="{FF2B5EF4-FFF2-40B4-BE49-F238E27FC236}">
                <a16:creationId xmlns:a16="http://schemas.microsoft.com/office/drawing/2014/main" id="{1F3F39FB-EAD3-4E48-BADB-6CB2C358B7B8}"/>
              </a:ext>
            </a:extLst>
          </p:cNvPr>
          <p:cNvPicPr>
            <a:picLocks noChangeAspect="1"/>
          </p:cNvPicPr>
          <p:nvPr/>
        </p:nvPicPr>
        <p:blipFill>
          <a:blip r:embed="rId5"/>
          <a:stretch>
            <a:fillRect/>
          </a:stretch>
        </p:blipFill>
        <p:spPr>
          <a:xfrm>
            <a:off x="7172803" y="1405137"/>
            <a:ext cx="4804666" cy="5391903"/>
          </a:xfrm>
          <a:prstGeom prst="rect">
            <a:avLst/>
          </a:prstGeom>
        </p:spPr>
      </p:pic>
    </p:spTree>
    <p:extLst>
      <p:ext uri="{BB962C8B-B14F-4D97-AF65-F5344CB8AC3E}">
        <p14:creationId xmlns:p14="http://schemas.microsoft.com/office/powerpoint/2010/main" val="94507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pic>
        <p:nvPicPr>
          <p:cNvPr id="5" name="그림 4">
            <a:extLst>
              <a:ext uri="{FF2B5EF4-FFF2-40B4-BE49-F238E27FC236}">
                <a16:creationId xmlns:a16="http://schemas.microsoft.com/office/drawing/2014/main" id="{0ECA4080-9EC0-4527-B019-A696D489B17A}"/>
              </a:ext>
            </a:extLst>
          </p:cNvPr>
          <p:cNvPicPr>
            <a:picLocks noChangeAspect="1"/>
          </p:cNvPicPr>
          <p:nvPr/>
        </p:nvPicPr>
        <p:blipFill>
          <a:blip r:embed="rId3"/>
          <a:stretch>
            <a:fillRect/>
          </a:stretch>
        </p:blipFill>
        <p:spPr>
          <a:xfrm>
            <a:off x="5472232" y="982947"/>
            <a:ext cx="5973009" cy="5477639"/>
          </a:xfrm>
          <a:prstGeom prst="rect">
            <a:avLst/>
          </a:prstGeom>
        </p:spPr>
      </p:pic>
      <p:sp>
        <p:nvSpPr>
          <p:cNvPr id="6" name="TextBox 5">
            <a:extLst>
              <a:ext uri="{FF2B5EF4-FFF2-40B4-BE49-F238E27FC236}">
                <a16:creationId xmlns:a16="http://schemas.microsoft.com/office/drawing/2014/main" id="{6F5DA4C7-C384-46FC-8C61-936BB3AEDC7C}"/>
              </a:ext>
            </a:extLst>
          </p:cNvPr>
          <p:cNvSpPr txBox="1"/>
          <p:nvPr/>
        </p:nvSpPr>
        <p:spPr>
          <a:xfrm>
            <a:off x="960656" y="1542002"/>
            <a:ext cx="3672840" cy="1246495"/>
          </a:xfrm>
          <a:prstGeom prst="rect">
            <a:avLst/>
          </a:prstGeom>
          <a:noFill/>
          <a:ln>
            <a:noFill/>
          </a:ln>
        </p:spPr>
        <p:txBody>
          <a:bodyPr wrap="square" rtlCol="0">
            <a:spAutoFit/>
          </a:bodyPr>
          <a:lstStyle/>
          <a:p>
            <a:pPr algn="l"/>
            <a:r>
              <a:rPr lang="en-US" altLang="ko-KR" sz="2500" b="1"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500" b="1" i="0" dirty="0">
                <a:solidFill>
                  <a:srgbClr val="000000"/>
                </a:solidFill>
                <a:effectLst/>
                <a:latin typeface="이사만루체 Medium" panose="00000600000000000000" pitchFamily="2" charset="-127"/>
                <a:ea typeface="이사만루체 Medium" panose="00000600000000000000" pitchFamily="2" charset="-127"/>
              </a:rPr>
              <a:t>가</a:t>
            </a:r>
            <a:r>
              <a:rPr lang="en-US" altLang="ko-KR" sz="2500" b="1"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500" b="1" i="0" dirty="0">
                <a:solidFill>
                  <a:srgbClr val="000000"/>
                </a:solidFill>
                <a:effectLst/>
                <a:latin typeface="이사만루체 Medium" panose="00000600000000000000" pitchFamily="2" charset="-127"/>
                <a:ea typeface="이사만루체 Medium" panose="00000600000000000000" pitchFamily="2" charset="-127"/>
              </a:rPr>
              <a:t>다</a:t>
            </a:r>
            <a:r>
              <a:rPr lang="en-US" altLang="ko-KR" sz="2500" b="1" i="0" dirty="0">
                <a:solidFill>
                  <a:srgbClr val="000000"/>
                </a:solidFill>
                <a:effectLst/>
                <a:latin typeface="이사만루체 Medium" panose="00000600000000000000" pitchFamily="2" charset="-127"/>
                <a:ea typeface="이사만루체 Medium" panose="00000600000000000000" pitchFamily="2" charset="-127"/>
              </a:rPr>
              <a:t>" </a:t>
            </a:r>
            <a:r>
              <a:rPr lang="ko-KR" altLang="en-US" sz="2500" b="1" i="0" dirty="0">
                <a:solidFill>
                  <a:srgbClr val="000000"/>
                </a:solidFill>
                <a:effectLst/>
                <a:latin typeface="이사만루체 Medium" panose="00000600000000000000" pitchFamily="2" charset="-127"/>
                <a:ea typeface="이사만루체 Medium" panose="00000600000000000000" pitchFamily="2" charset="-127"/>
              </a:rPr>
              <a:t>는 가와 다 사이에 임의의 모든 문자가 </a:t>
            </a:r>
            <a:r>
              <a:rPr lang="en-US" altLang="ko-KR" sz="2500" b="1" i="0" dirty="0">
                <a:solidFill>
                  <a:srgbClr val="000000"/>
                </a:solidFill>
                <a:effectLst/>
                <a:latin typeface="이사만루체 Medium" panose="00000600000000000000" pitchFamily="2" charset="-127"/>
                <a:ea typeface="이사만루체 Medium" panose="00000600000000000000" pitchFamily="2" charset="-127"/>
              </a:rPr>
              <a:t>1</a:t>
            </a:r>
            <a:r>
              <a:rPr lang="ko-KR" altLang="en-US" sz="2500" b="1" i="0" dirty="0">
                <a:solidFill>
                  <a:srgbClr val="000000"/>
                </a:solidFill>
                <a:effectLst/>
                <a:latin typeface="이사만루체 Medium" panose="00000600000000000000" pitchFamily="2" charset="-127"/>
                <a:ea typeface="이사만루체 Medium" panose="00000600000000000000" pitchFamily="2" charset="-127"/>
              </a:rPr>
              <a:t>개 나오는지 확인한다</a:t>
            </a:r>
            <a:r>
              <a:rPr lang="en-US" altLang="ko-KR" sz="2500" b="1" i="0" dirty="0">
                <a:solidFill>
                  <a:srgbClr val="000000"/>
                </a:solidFill>
                <a:effectLst/>
                <a:latin typeface="이사만루체 Medium" panose="00000600000000000000" pitchFamily="2" charset="-127"/>
                <a:ea typeface="이사만루체 Medium" panose="00000600000000000000" pitchFamily="2" charset="-127"/>
              </a:rPr>
              <a:t>.</a:t>
            </a:r>
          </a:p>
        </p:txBody>
      </p:sp>
    </p:spTree>
    <p:extLst>
      <p:ext uri="{BB962C8B-B14F-4D97-AF65-F5344CB8AC3E}">
        <p14:creationId xmlns:p14="http://schemas.microsoft.com/office/powerpoint/2010/main" val="227190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sp>
        <p:nvSpPr>
          <p:cNvPr id="7" name="TextBox 6">
            <a:extLst>
              <a:ext uri="{FF2B5EF4-FFF2-40B4-BE49-F238E27FC236}">
                <a16:creationId xmlns:a16="http://schemas.microsoft.com/office/drawing/2014/main" id="{69B9C196-23FF-41AA-BBDB-BCEA599BEC74}"/>
              </a:ext>
            </a:extLst>
          </p:cNvPr>
          <p:cNvSpPr txBox="1"/>
          <p:nvPr/>
        </p:nvSpPr>
        <p:spPr>
          <a:xfrm>
            <a:off x="838200" y="1584960"/>
            <a:ext cx="4404360" cy="1246495"/>
          </a:xfrm>
          <a:prstGeom prst="rect">
            <a:avLst/>
          </a:prstGeom>
          <a:noFill/>
          <a:ln>
            <a:noFill/>
          </a:ln>
        </p:spPr>
        <p:txBody>
          <a:bodyPr wrap="square" rtlCol="0">
            <a:spAutoFit/>
          </a:bodyPr>
          <a:lstStyle/>
          <a:p>
            <a:pPr algn="l"/>
            <a:r>
              <a:rPr lang="ko-KR" altLang="en-US" sz="2500" b="1" i="0" dirty="0">
                <a:solidFill>
                  <a:srgbClr val="000000"/>
                </a:solidFill>
                <a:effectLst/>
                <a:latin typeface="이사만루체 Medium" panose="00000600000000000000" pitchFamily="2" charset="-127"/>
                <a:ea typeface="이사만루체 Medium" panose="00000600000000000000" pitchFamily="2" charset="-127"/>
              </a:rPr>
              <a:t>줄의 시작 </a:t>
            </a:r>
            <a:r>
              <a:rPr lang="en-US" altLang="ko-KR" sz="2500" b="1" i="0" dirty="0">
                <a:solidFill>
                  <a:srgbClr val="000000"/>
                </a:solidFill>
                <a:effectLst/>
                <a:latin typeface="이사만루체 Medium" panose="00000600000000000000" pitchFamily="2" charset="-127"/>
                <a:ea typeface="이사만루체 Medium" panose="00000600000000000000" pitchFamily="2" charset="-127"/>
              </a:rPr>
              <a:t>: ^</a:t>
            </a:r>
          </a:p>
          <a:p>
            <a:pPr algn="l"/>
            <a:endParaRPr lang="en-US" altLang="ko-KR" sz="2500" b="1" i="0" dirty="0">
              <a:solidFill>
                <a:srgbClr val="000000"/>
              </a:solidFill>
              <a:effectLst/>
              <a:latin typeface="이사만루체 Medium" panose="00000600000000000000" pitchFamily="2" charset="-127"/>
              <a:ea typeface="이사만루체 Medium" panose="00000600000000000000" pitchFamily="2" charset="-127"/>
            </a:endParaRPr>
          </a:p>
          <a:p>
            <a:pPr algn="l"/>
            <a:r>
              <a:rPr lang="en-US" altLang="ko-KR" sz="2500" b="1"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500" b="1" i="0" dirty="0">
                <a:solidFill>
                  <a:srgbClr val="000000"/>
                </a:solidFill>
                <a:effectLst/>
                <a:latin typeface="이사만루체 Medium" panose="00000600000000000000" pitchFamily="2" charset="-127"/>
                <a:ea typeface="이사만루체 Medium" panose="00000600000000000000" pitchFamily="2" charset="-127"/>
              </a:rPr>
              <a:t>은 줄의 시작을 나타낸다</a:t>
            </a:r>
            <a:r>
              <a:rPr lang="en-US" altLang="ko-KR" sz="2500" b="1" i="0" dirty="0">
                <a:solidFill>
                  <a:srgbClr val="000000"/>
                </a:solidFill>
                <a:effectLst/>
                <a:latin typeface="이사만루체 Medium" panose="00000600000000000000" pitchFamily="2" charset="-127"/>
                <a:ea typeface="이사만루체 Medium" panose="00000600000000000000" pitchFamily="2" charset="-127"/>
              </a:rPr>
              <a:t>.</a:t>
            </a:r>
          </a:p>
        </p:txBody>
      </p:sp>
      <p:pic>
        <p:nvPicPr>
          <p:cNvPr id="9" name="그림 8">
            <a:extLst>
              <a:ext uri="{FF2B5EF4-FFF2-40B4-BE49-F238E27FC236}">
                <a16:creationId xmlns:a16="http://schemas.microsoft.com/office/drawing/2014/main" id="{0DB9299D-E89E-40C3-A480-49C6BD402512}"/>
              </a:ext>
            </a:extLst>
          </p:cNvPr>
          <p:cNvPicPr>
            <a:picLocks noChangeAspect="1"/>
          </p:cNvPicPr>
          <p:nvPr/>
        </p:nvPicPr>
        <p:blipFill>
          <a:blip r:embed="rId3"/>
          <a:stretch>
            <a:fillRect/>
          </a:stretch>
        </p:blipFill>
        <p:spPr>
          <a:xfrm>
            <a:off x="560185" y="3397134"/>
            <a:ext cx="5239481" cy="1838582"/>
          </a:xfrm>
          <a:prstGeom prst="rect">
            <a:avLst/>
          </a:prstGeom>
        </p:spPr>
      </p:pic>
      <p:sp>
        <p:nvSpPr>
          <p:cNvPr id="12" name="TextBox 11">
            <a:extLst>
              <a:ext uri="{FF2B5EF4-FFF2-40B4-BE49-F238E27FC236}">
                <a16:creationId xmlns:a16="http://schemas.microsoft.com/office/drawing/2014/main" id="{1F95E8A5-A8EF-4777-83C5-B4E278B812A8}"/>
              </a:ext>
            </a:extLst>
          </p:cNvPr>
          <p:cNvSpPr txBox="1"/>
          <p:nvPr/>
        </p:nvSpPr>
        <p:spPr>
          <a:xfrm>
            <a:off x="6062441" y="1564015"/>
            <a:ext cx="4404360" cy="523220"/>
          </a:xfrm>
          <a:prstGeom prst="rect">
            <a:avLst/>
          </a:prstGeom>
          <a:noFill/>
          <a:ln>
            <a:noFill/>
          </a:ln>
        </p:spPr>
        <p:txBody>
          <a:bodyPr wrap="square" rtlCol="0">
            <a:spAutoFit/>
          </a:bodyPr>
          <a:lstStyle/>
          <a:p>
            <a:pPr algn="l"/>
            <a:r>
              <a:rPr lang="ko-KR" altLang="en-US" sz="2800" b="1" i="0" dirty="0">
                <a:solidFill>
                  <a:srgbClr val="000000"/>
                </a:solidFill>
                <a:effectLst/>
                <a:latin typeface="Helvetica Neue"/>
              </a:rPr>
              <a:t>줄의 끝 </a:t>
            </a:r>
            <a:r>
              <a:rPr lang="en-US" altLang="ko-KR" sz="2800" b="1" i="0" dirty="0">
                <a:solidFill>
                  <a:srgbClr val="000000"/>
                </a:solidFill>
                <a:effectLst/>
                <a:latin typeface="Helvetica Neue"/>
              </a:rPr>
              <a:t>: $</a:t>
            </a:r>
          </a:p>
        </p:txBody>
      </p:sp>
      <p:pic>
        <p:nvPicPr>
          <p:cNvPr id="11" name="그림 10">
            <a:extLst>
              <a:ext uri="{FF2B5EF4-FFF2-40B4-BE49-F238E27FC236}">
                <a16:creationId xmlns:a16="http://schemas.microsoft.com/office/drawing/2014/main" id="{DC28C891-62A2-4744-8250-4654CD1D7A05}"/>
              </a:ext>
            </a:extLst>
          </p:cNvPr>
          <p:cNvPicPr>
            <a:picLocks noChangeAspect="1"/>
          </p:cNvPicPr>
          <p:nvPr/>
        </p:nvPicPr>
        <p:blipFill>
          <a:blip r:embed="rId4"/>
          <a:stretch>
            <a:fillRect/>
          </a:stretch>
        </p:blipFill>
        <p:spPr>
          <a:xfrm>
            <a:off x="6062441" y="2673859"/>
            <a:ext cx="5992061" cy="2838846"/>
          </a:xfrm>
          <a:prstGeom prst="rect">
            <a:avLst/>
          </a:prstGeom>
        </p:spPr>
      </p:pic>
    </p:spTree>
    <p:extLst>
      <p:ext uri="{BB962C8B-B14F-4D97-AF65-F5344CB8AC3E}">
        <p14:creationId xmlns:p14="http://schemas.microsoft.com/office/powerpoint/2010/main" val="212088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5CDBA-BA21-4D57-97C9-3FAD37DD21D4}"/>
              </a:ext>
            </a:extLst>
          </p:cNvPr>
          <p:cNvSpPr txBox="1"/>
          <p:nvPr/>
        </p:nvSpPr>
        <p:spPr>
          <a:xfrm>
            <a:off x="0" y="119466"/>
            <a:ext cx="3679212" cy="369332"/>
          </a:xfrm>
          <a:prstGeom prst="rect">
            <a:avLst/>
          </a:prstGeom>
          <a:noFill/>
        </p:spPr>
        <p:txBody>
          <a:bodyPr wrap="none" rtlCol="0">
            <a:spAutoFit/>
          </a:bodyPr>
          <a:lstStyle/>
          <a:p>
            <a:r>
              <a:rPr lang="ko-KR" altLang="en-US" b="1" dirty="0">
                <a:latin typeface="+mj-lt"/>
              </a:rPr>
              <a:t>텍스트 </a:t>
            </a:r>
            <a:r>
              <a:rPr lang="ko-KR" altLang="en-US" b="1" dirty="0" err="1">
                <a:latin typeface="+mj-lt"/>
              </a:rPr>
              <a:t>전처리</a:t>
            </a:r>
            <a:r>
              <a:rPr lang="en-US" altLang="ko-KR" b="1" dirty="0">
                <a:latin typeface="+mj-lt"/>
              </a:rPr>
              <a:t>(Text preprocessing)</a:t>
            </a:r>
            <a:endParaRPr lang="ko-KR" altLang="en-US" b="1" dirty="0">
              <a:latin typeface="+mj-lt"/>
            </a:endParaRPr>
          </a:p>
        </p:txBody>
      </p:sp>
      <p:sp>
        <p:nvSpPr>
          <p:cNvPr id="3" name="TextBox 2">
            <a:extLst>
              <a:ext uri="{FF2B5EF4-FFF2-40B4-BE49-F238E27FC236}">
                <a16:creationId xmlns:a16="http://schemas.microsoft.com/office/drawing/2014/main" id="{A117923F-BDA4-44B3-89B5-2AAE82EB109F}"/>
              </a:ext>
            </a:extLst>
          </p:cNvPr>
          <p:cNvSpPr txBox="1"/>
          <p:nvPr/>
        </p:nvSpPr>
        <p:spPr>
          <a:xfrm>
            <a:off x="275176" y="768821"/>
            <a:ext cx="5820824" cy="1169551"/>
          </a:xfrm>
          <a:prstGeom prst="rect">
            <a:avLst/>
          </a:prstGeom>
          <a:noFill/>
        </p:spPr>
        <p:txBody>
          <a:bodyPr wrap="none" rtlCol="0">
            <a:spAutoFit/>
          </a:bodyPr>
          <a:lstStyle/>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자연어 처리에 있어서 텍스트 전처리는 매우 중요한 작업</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텍스트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전처리</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용도에 맞게 텍스트를 사전에 처리하는 작업</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전처리를 </a:t>
            </a:r>
            <a:r>
              <a:rPr lang="ko-KR" altLang="en-US" sz="1400" dirty="0">
                <a:solidFill>
                  <a:srgbClr val="000000"/>
                </a:solidFill>
                <a:latin typeface="Malgun Gothic" panose="020B0503020000020004" pitchFamily="50" charset="-127"/>
                <a:ea typeface="Malgun Gothic" panose="020B0503020000020004" pitchFamily="50" charset="-127"/>
              </a:rPr>
              <a:t>제대로 </a:t>
            </a:r>
            <a:r>
              <a:rPr lang="ko-KR" altLang="en-US" sz="1400" b="0" i="0" dirty="0">
                <a:solidFill>
                  <a:srgbClr val="000000"/>
                </a:solidFill>
                <a:effectLst/>
                <a:latin typeface="Malgun Gothic" panose="020B0503020000020004" pitchFamily="50" charset="-127"/>
                <a:ea typeface="Malgun Gothic" panose="020B0503020000020004" pitchFamily="50" charset="-127"/>
              </a:rPr>
              <a:t>하지 않으면 자연어 처리 기법들이 동작하지 않음</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6" name="직사각형 5">
            <a:extLst>
              <a:ext uri="{FF2B5EF4-FFF2-40B4-BE49-F238E27FC236}">
                <a16:creationId xmlns:a16="http://schemas.microsoft.com/office/drawing/2014/main" id="{FDB2D239-A420-49AD-9697-DDA1A833D727}"/>
              </a:ext>
            </a:extLst>
          </p:cNvPr>
          <p:cNvSpPr/>
          <p:nvPr/>
        </p:nvSpPr>
        <p:spPr>
          <a:xfrm>
            <a:off x="1952616" y="3812813"/>
            <a:ext cx="2148840" cy="1169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solidFill>
                  <a:schemeClr val="tx1"/>
                </a:solidFill>
              </a:rPr>
              <a:t>데이터</a:t>
            </a:r>
            <a:endParaRPr lang="en-US" altLang="ko-KR" b="1" dirty="0">
              <a:solidFill>
                <a:schemeClr val="tx1"/>
              </a:solidFill>
            </a:endParaRPr>
          </a:p>
          <a:p>
            <a:pPr algn="ctr"/>
            <a:r>
              <a:rPr lang="en-US" altLang="ko-KR" b="1" dirty="0">
                <a:solidFill>
                  <a:schemeClr val="tx1"/>
                </a:solidFill>
              </a:rPr>
              <a:t>(</a:t>
            </a:r>
            <a:r>
              <a:rPr lang="ko-KR" altLang="en-US" b="1" dirty="0" err="1">
                <a:solidFill>
                  <a:schemeClr val="tx1"/>
                </a:solidFill>
              </a:rPr>
              <a:t>크롤링</a:t>
            </a:r>
            <a:r>
              <a:rPr lang="en-US" altLang="ko-KR" b="1" dirty="0">
                <a:solidFill>
                  <a:schemeClr val="tx1"/>
                </a:solidFill>
              </a:rPr>
              <a:t>)</a:t>
            </a:r>
            <a:endParaRPr lang="ko-KR" altLang="en-US" b="1" dirty="0">
              <a:solidFill>
                <a:schemeClr val="tx1"/>
              </a:solidFill>
            </a:endParaRPr>
          </a:p>
        </p:txBody>
      </p:sp>
      <p:cxnSp>
        <p:nvCxnSpPr>
          <p:cNvPr id="8" name="직선 화살표 연결선 7">
            <a:extLst>
              <a:ext uri="{FF2B5EF4-FFF2-40B4-BE49-F238E27FC236}">
                <a16:creationId xmlns:a16="http://schemas.microsoft.com/office/drawing/2014/main" id="{0B80D283-1D07-462C-9A6A-A31CE1699F6F}"/>
              </a:ext>
            </a:extLst>
          </p:cNvPr>
          <p:cNvCxnSpPr>
            <a:cxnSpLocks/>
          </p:cNvCxnSpPr>
          <p:nvPr/>
        </p:nvCxnSpPr>
        <p:spPr>
          <a:xfrm>
            <a:off x="4584207" y="4397588"/>
            <a:ext cx="1746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0A86EE-1896-4041-86C9-77FC10C6F3F6}"/>
              </a:ext>
            </a:extLst>
          </p:cNvPr>
          <p:cNvSpPr txBox="1"/>
          <p:nvPr/>
        </p:nvSpPr>
        <p:spPr>
          <a:xfrm>
            <a:off x="4352617" y="4029451"/>
            <a:ext cx="2977823" cy="307777"/>
          </a:xfrm>
          <a:prstGeom prst="rect">
            <a:avLst/>
          </a:prstGeom>
          <a:noFill/>
        </p:spPr>
        <p:txBody>
          <a:bodyPr wrap="square" rtlCol="0">
            <a:spAutoFit/>
          </a:bodyPr>
          <a:lstStyle/>
          <a:p>
            <a:r>
              <a:rPr lang="ko-KR" altLang="en-US" sz="1400" dirty="0"/>
              <a:t>데이터 용도에 맞게 </a:t>
            </a:r>
            <a:r>
              <a:rPr lang="ko-KR" altLang="en-US" sz="1400" dirty="0" err="1"/>
              <a:t>전처리</a:t>
            </a:r>
            <a:endParaRPr lang="ko-KR" altLang="en-US" sz="1400" dirty="0"/>
          </a:p>
        </p:txBody>
      </p:sp>
      <p:sp>
        <p:nvSpPr>
          <p:cNvPr id="15" name="타원 14">
            <a:extLst>
              <a:ext uri="{FF2B5EF4-FFF2-40B4-BE49-F238E27FC236}">
                <a16:creationId xmlns:a16="http://schemas.microsoft.com/office/drawing/2014/main" id="{8B5ABF15-FC5B-4FFB-9314-ABABEAF15B2E}"/>
              </a:ext>
            </a:extLst>
          </p:cNvPr>
          <p:cNvSpPr/>
          <p:nvPr/>
        </p:nvSpPr>
        <p:spPr>
          <a:xfrm>
            <a:off x="6812985" y="3368040"/>
            <a:ext cx="3855536" cy="2059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800" b="0" i="0" dirty="0">
                <a:solidFill>
                  <a:srgbClr val="000000"/>
                </a:solidFill>
                <a:effectLst/>
                <a:latin typeface="Malgun Gothic" panose="020B0503020000020004" pitchFamily="50" charset="-127"/>
                <a:ea typeface="Malgun Gothic" panose="020B0503020000020004" pitchFamily="50" charset="-127"/>
              </a:rPr>
              <a:t>토큰화</a:t>
            </a:r>
            <a:r>
              <a:rPr lang="en-US" altLang="ko-KR" sz="1800" b="0" i="0" dirty="0">
                <a:solidFill>
                  <a:srgbClr val="000000"/>
                </a:solidFill>
                <a:effectLst/>
                <a:latin typeface="Malgun Gothic" panose="020B0503020000020004" pitchFamily="50" charset="-127"/>
                <a:ea typeface="Malgun Gothic" panose="020B0503020000020004" pitchFamily="50" charset="-127"/>
              </a:rPr>
              <a:t>(tokenization) </a:t>
            </a:r>
          </a:p>
          <a:p>
            <a:r>
              <a:rPr lang="en-US" altLang="ko-KR" sz="1800" b="0" i="0" dirty="0">
                <a:solidFill>
                  <a:srgbClr val="000000"/>
                </a:solidFill>
                <a:effectLst/>
                <a:latin typeface="Malgun Gothic" panose="020B0503020000020004" pitchFamily="50" charset="-127"/>
                <a:ea typeface="Malgun Gothic" panose="020B0503020000020004" pitchFamily="50" charset="-127"/>
              </a:rPr>
              <a:t>&amp; </a:t>
            </a:r>
            <a:r>
              <a:rPr lang="ko-KR" altLang="en-US" sz="1800" b="0" i="0" dirty="0">
                <a:solidFill>
                  <a:srgbClr val="000000"/>
                </a:solidFill>
                <a:effectLst/>
                <a:latin typeface="Malgun Gothic" panose="020B0503020000020004" pitchFamily="50" charset="-127"/>
                <a:ea typeface="Malgun Gothic" panose="020B0503020000020004" pitchFamily="50" charset="-127"/>
              </a:rPr>
              <a:t>정제</a:t>
            </a:r>
            <a:r>
              <a:rPr lang="en-US" altLang="ko-KR" sz="1800" b="0" i="0" dirty="0">
                <a:solidFill>
                  <a:srgbClr val="000000"/>
                </a:solidFill>
                <a:effectLst/>
                <a:latin typeface="Malgun Gothic" panose="020B0503020000020004" pitchFamily="50" charset="-127"/>
                <a:ea typeface="Malgun Gothic" panose="020B0503020000020004" pitchFamily="50" charset="-127"/>
              </a:rPr>
              <a:t>(cleaning) </a:t>
            </a:r>
          </a:p>
          <a:p>
            <a:r>
              <a:rPr lang="en-US" altLang="ko-KR" sz="1800" b="0" i="0" dirty="0">
                <a:solidFill>
                  <a:srgbClr val="000000"/>
                </a:solidFill>
                <a:effectLst/>
                <a:latin typeface="Malgun Gothic" panose="020B0503020000020004" pitchFamily="50" charset="-127"/>
                <a:ea typeface="Malgun Gothic" panose="020B0503020000020004" pitchFamily="50" charset="-127"/>
              </a:rPr>
              <a:t>&amp; </a:t>
            </a:r>
            <a:r>
              <a:rPr lang="ko-KR" altLang="en-US" sz="1800" b="0" i="0" dirty="0">
                <a:solidFill>
                  <a:srgbClr val="000000"/>
                </a:solidFill>
                <a:effectLst/>
                <a:latin typeface="Malgun Gothic" panose="020B0503020000020004" pitchFamily="50" charset="-127"/>
                <a:ea typeface="Malgun Gothic" panose="020B0503020000020004" pitchFamily="50" charset="-127"/>
              </a:rPr>
              <a:t>정규화</a:t>
            </a:r>
            <a:r>
              <a:rPr lang="en-US" altLang="ko-KR" sz="1800" b="0" i="0" dirty="0">
                <a:solidFill>
                  <a:srgbClr val="000000"/>
                </a:solidFill>
                <a:effectLst/>
                <a:latin typeface="Malgun Gothic" panose="020B0503020000020004" pitchFamily="50" charset="-127"/>
                <a:ea typeface="Malgun Gothic" panose="020B0503020000020004" pitchFamily="50" charset="-127"/>
              </a:rPr>
              <a:t>(normalization)</a:t>
            </a:r>
            <a:endParaRPr lang="ko-KR" altLang="en-US" dirty="0">
              <a:solidFill>
                <a:schemeClr val="tx1"/>
              </a:solidFill>
            </a:endParaRPr>
          </a:p>
        </p:txBody>
      </p:sp>
      <p:sp>
        <p:nvSpPr>
          <p:cNvPr id="19" name="TextBox 18">
            <a:extLst>
              <a:ext uri="{FF2B5EF4-FFF2-40B4-BE49-F238E27FC236}">
                <a16:creationId xmlns:a16="http://schemas.microsoft.com/office/drawing/2014/main" id="{A48594BD-5AF2-4181-BB6F-E54C5E8A8D25}"/>
              </a:ext>
            </a:extLst>
          </p:cNvPr>
          <p:cNvSpPr txBox="1"/>
          <p:nvPr/>
        </p:nvSpPr>
        <p:spPr>
          <a:xfrm>
            <a:off x="11587774" y="119466"/>
            <a:ext cx="461986" cy="307777"/>
          </a:xfrm>
          <a:prstGeom prst="rect">
            <a:avLst/>
          </a:prstGeom>
          <a:noFill/>
        </p:spPr>
        <p:txBody>
          <a:bodyPr wrap="square" rtlCol="0">
            <a:spAutoFit/>
          </a:bodyPr>
          <a:lstStyle/>
          <a:p>
            <a:r>
              <a:rPr lang="en-US" altLang="ko-KR" sz="1400" dirty="0"/>
              <a:t>-1-</a:t>
            </a:r>
            <a:endParaRPr lang="ko-KR" altLang="en-US" sz="1400" dirty="0"/>
          </a:p>
        </p:txBody>
      </p:sp>
    </p:spTree>
    <p:extLst>
      <p:ext uri="{BB962C8B-B14F-4D97-AF65-F5344CB8AC3E}">
        <p14:creationId xmlns:p14="http://schemas.microsoft.com/office/powerpoint/2010/main" val="3718860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sp>
        <p:nvSpPr>
          <p:cNvPr id="5" name="TextBox 4">
            <a:extLst>
              <a:ext uri="{FF2B5EF4-FFF2-40B4-BE49-F238E27FC236}">
                <a16:creationId xmlns:a16="http://schemas.microsoft.com/office/drawing/2014/main" id="{9C43810A-9D7A-4384-A701-0217CE3C4C00}"/>
              </a:ext>
            </a:extLst>
          </p:cNvPr>
          <p:cNvSpPr txBox="1"/>
          <p:nvPr/>
        </p:nvSpPr>
        <p:spPr>
          <a:xfrm>
            <a:off x="838200" y="1584960"/>
            <a:ext cx="4404360" cy="1384995"/>
          </a:xfrm>
          <a:prstGeom prst="rect">
            <a:avLst/>
          </a:prstGeom>
          <a:noFill/>
          <a:ln>
            <a:noFill/>
          </a:ln>
        </p:spPr>
        <p:txBody>
          <a:bodyPr wrap="square" rtlCol="0">
            <a:spAutoFit/>
          </a:bodyPr>
          <a:lstStyle/>
          <a:p>
            <a:pPr algn="l"/>
            <a:r>
              <a:rPr lang="ko-KR" altLang="en-US" sz="2800" b="1" i="0" dirty="0">
                <a:solidFill>
                  <a:srgbClr val="000000"/>
                </a:solidFill>
                <a:effectLst/>
                <a:latin typeface="이사만루체 Medium" panose="00000600000000000000" pitchFamily="2" charset="-127"/>
                <a:ea typeface="이사만루체 Medium" panose="00000600000000000000" pitchFamily="2" charset="-127"/>
              </a:rPr>
              <a:t>대괄호 </a:t>
            </a:r>
            <a:r>
              <a:rPr lang="en-US" altLang="ko-KR" sz="2800" b="1" i="0" dirty="0">
                <a:solidFill>
                  <a:srgbClr val="000000"/>
                </a:solidFill>
                <a:effectLst/>
                <a:latin typeface="이사만루체 Medium" panose="00000600000000000000" pitchFamily="2" charset="-127"/>
                <a:ea typeface="이사만루체 Medium" panose="00000600000000000000" pitchFamily="2" charset="-127"/>
              </a:rPr>
              <a:t>: [ ]</a:t>
            </a:r>
          </a:p>
          <a:p>
            <a:pPr algn="l"/>
            <a:endParaRPr lang="en-US" altLang="ko-KR" sz="2800" b="1" i="0" dirty="0">
              <a:solidFill>
                <a:srgbClr val="000000"/>
              </a:solidFill>
              <a:effectLst/>
              <a:latin typeface="이사만루체 Medium" panose="00000600000000000000" pitchFamily="2" charset="-127"/>
              <a:ea typeface="이사만루체 Medium" panose="00000600000000000000" pitchFamily="2" charset="-127"/>
            </a:endParaRPr>
          </a:p>
          <a:p>
            <a:pPr algn="l"/>
            <a:r>
              <a:rPr lang="ko-KR" altLang="en-US" sz="2800" b="1" i="0" dirty="0">
                <a:solidFill>
                  <a:srgbClr val="000000"/>
                </a:solidFill>
                <a:effectLst/>
                <a:latin typeface="이사만루체 Medium" panose="00000600000000000000" pitchFamily="2" charset="-127"/>
                <a:ea typeface="이사만루체 Medium" panose="00000600000000000000" pitchFamily="2" charset="-127"/>
              </a:rPr>
              <a:t>대괄호 안에서 문자</a:t>
            </a:r>
            <a:r>
              <a:rPr lang="en-US" altLang="ko-KR" sz="2800" b="1"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800" b="1" i="0" dirty="0">
                <a:solidFill>
                  <a:srgbClr val="000000"/>
                </a:solidFill>
                <a:effectLst/>
                <a:latin typeface="이사만루체 Medium" panose="00000600000000000000" pitchFamily="2" charset="-127"/>
                <a:ea typeface="이사만루체 Medium" panose="00000600000000000000" pitchFamily="2" charset="-127"/>
              </a:rPr>
              <a:t>열</a:t>
            </a:r>
            <a:r>
              <a:rPr lang="en-US" altLang="ko-KR" sz="2800" b="1" i="0" dirty="0">
                <a:solidFill>
                  <a:srgbClr val="000000"/>
                </a:solidFill>
                <a:effectLst/>
                <a:latin typeface="이사만루체 Medium" panose="00000600000000000000" pitchFamily="2" charset="-127"/>
                <a:ea typeface="이사만루체 Medium" panose="00000600000000000000" pitchFamily="2" charset="-127"/>
              </a:rPr>
              <a:t>)</a:t>
            </a:r>
          </a:p>
        </p:txBody>
      </p:sp>
      <p:pic>
        <p:nvPicPr>
          <p:cNvPr id="6" name="그림 5">
            <a:extLst>
              <a:ext uri="{FF2B5EF4-FFF2-40B4-BE49-F238E27FC236}">
                <a16:creationId xmlns:a16="http://schemas.microsoft.com/office/drawing/2014/main" id="{DDF46301-F25C-4F75-B507-D9813753CBF2}"/>
              </a:ext>
            </a:extLst>
          </p:cNvPr>
          <p:cNvPicPr>
            <a:picLocks noChangeAspect="1"/>
          </p:cNvPicPr>
          <p:nvPr/>
        </p:nvPicPr>
        <p:blipFill>
          <a:blip r:embed="rId3"/>
          <a:stretch>
            <a:fillRect/>
          </a:stretch>
        </p:blipFill>
        <p:spPr>
          <a:xfrm>
            <a:off x="838200" y="3210620"/>
            <a:ext cx="5304182" cy="2565340"/>
          </a:xfrm>
          <a:prstGeom prst="rect">
            <a:avLst/>
          </a:prstGeom>
        </p:spPr>
      </p:pic>
      <p:sp>
        <p:nvSpPr>
          <p:cNvPr id="7" name="TextBox 6">
            <a:extLst>
              <a:ext uri="{FF2B5EF4-FFF2-40B4-BE49-F238E27FC236}">
                <a16:creationId xmlns:a16="http://schemas.microsoft.com/office/drawing/2014/main" id="{F053A102-AC0E-4AF8-9CDB-060B164D2160}"/>
              </a:ext>
            </a:extLst>
          </p:cNvPr>
          <p:cNvSpPr txBox="1"/>
          <p:nvPr/>
        </p:nvSpPr>
        <p:spPr>
          <a:xfrm>
            <a:off x="6598920" y="1584959"/>
            <a:ext cx="5242560" cy="1585049"/>
          </a:xfrm>
          <a:prstGeom prst="rect">
            <a:avLst/>
          </a:prstGeom>
          <a:noFill/>
          <a:ln>
            <a:noFill/>
          </a:ln>
        </p:spPr>
        <p:txBody>
          <a:bodyPr wrap="square" rtlCol="0">
            <a:spAutoFit/>
          </a:bodyPr>
          <a:lstStyle/>
          <a:p>
            <a:pPr algn="l"/>
            <a:r>
              <a:rPr lang="ko-KR" altLang="en-US" sz="2800" b="1" i="0" dirty="0">
                <a:solidFill>
                  <a:srgbClr val="000000"/>
                </a:solidFill>
                <a:effectLst/>
                <a:latin typeface="이사만루체 Medium" panose="00000600000000000000" pitchFamily="2" charset="-127"/>
                <a:ea typeface="이사만루체 Medium" panose="00000600000000000000" pitchFamily="2" charset="-127"/>
              </a:rPr>
              <a:t>대괄호 안에서 </a:t>
            </a:r>
            <a:r>
              <a:rPr lang="en-US" altLang="ko-KR" sz="2800" b="1" i="0" dirty="0">
                <a:solidFill>
                  <a:srgbClr val="000000"/>
                </a:solidFill>
                <a:effectLst/>
                <a:latin typeface="이사만루체 Medium" panose="00000600000000000000" pitchFamily="2" charset="-127"/>
                <a:ea typeface="이사만루체 Medium" panose="00000600000000000000" pitchFamily="2" charset="-127"/>
              </a:rPr>
              <a:t>^</a:t>
            </a:r>
          </a:p>
          <a:p>
            <a:pPr algn="l"/>
            <a:r>
              <a:rPr lang="ko-KR" altLang="en-US" sz="2300" i="0" dirty="0">
                <a:solidFill>
                  <a:srgbClr val="000000"/>
                </a:solidFill>
                <a:effectLst/>
                <a:latin typeface="이사만루체 Medium" panose="00000600000000000000" pitchFamily="2" charset="-127"/>
                <a:ea typeface="이사만루체 Medium" panose="00000600000000000000" pitchFamily="2" charset="-127"/>
              </a:rPr>
              <a:t>대괄호 안에서 </a:t>
            </a:r>
            <a:r>
              <a:rPr lang="en-US" altLang="ko-KR" sz="2300"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300" i="0" dirty="0">
                <a:solidFill>
                  <a:srgbClr val="000000"/>
                </a:solidFill>
                <a:effectLst/>
                <a:latin typeface="이사만루체 Medium" panose="00000600000000000000" pitchFamily="2" charset="-127"/>
                <a:ea typeface="이사만루체 Medium" panose="00000600000000000000" pitchFamily="2" charset="-127"/>
              </a:rPr>
              <a:t>표시는 해당 문자</a:t>
            </a:r>
            <a:r>
              <a:rPr lang="en-US" altLang="ko-KR" sz="2300"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300" i="0" dirty="0">
                <a:solidFill>
                  <a:srgbClr val="000000"/>
                </a:solidFill>
                <a:effectLst/>
                <a:latin typeface="이사만루체 Medium" panose="00000600000000000000" pitchFamily="2" charset="-127"/>
                <a:ea typeface="이사만루체 Medium" panose="00000600000000000000" pitchFamily="2" charset="-127"/>
              </a:rPr>
              <a:t>열</a:t>
            </a:r>
            <a:r>
              <a:rPr lang="en-US" altLang="ko-KR" sz="2300"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300" i="0" dirty="0">
                <a:solidFill>
                  <a:srgbClr val="000000"/>
                </a:solidFill>
                <a:effectLst/>
                <a:latin typeface="이사만루체 Medium" panose="00000600000000000000" pitchFamily="2" charset="-127"/>
                <a:ea typeface="이사만루체 Medium" panose="00000600000000000000" pitchFamily="2" charset="-127"/>
              </a:rPr>
              <a:t>을 제외한다는 의미이다</a:t>
            </a:r>
            <a:r>
              <a:rPr lang="en-US" altLang="ko-KR" sz="2300" i="0" dirty="0">
                <a:solidFill>
                  <a:srgbClr val="000000"/>
                </a:solidFill>
                <a:effectLst/>
                <a:latin typeface="이사만루체 Medium" panose="00000600000000000000" pitchFamily="2" charset="-127"/>
                <a:ea typeface="이사만루체 Medium" panose="00000600000000000000" pitchFamily="2" charset="-127"/>
              </a:rPr>
              <a:t>. </a:t>
            </a:r>
            <a:r>
              <a:rPr lang="ko-KR" altLang="en-US" sz="2300" i="0" dirty="0">
                <a:solidFill>
                  <a:srgbClr val="000000"/>
                </a:solidFill>
                <a:effectLst/>
                <a:latin typeface="이사만루체 Medium" panose="00000600000000000000" pitchFamily="2" charset="-127"/>
                <a:ea typeface="이사만루체 Medium" panose="00000600000000000000" pitchFamily="2" charset="-127"/>
              </a:rPr>
              <a:t>다음의 정규식을 살펴보자</a:t>
            </a:r>
            <a:r>
              <a:rPr lang="en-US" altLang="ko-KR" sz="2300" i="0" dirty="0">
                <a:solidFill>
                  <a:srgbClr val="000000"/>
                </a:solidFill>
                <a:effectLst/>
                <a:latin typeface="이사만루체 Medium" panose="00000600000000000000" pitchFamily="2" charset="-127"/>
                <a:ea typeface="이사만루체 Medium" panose="00000600000000000000" pitchFamily="2" charset="-127"/>
              </a:rPr>
              <a:t>.</a:t>
            </a:r>
          </a:p>
        </p:txBody>
      </p:sp>
      <p:pic>
        <p:nvPicPr>
          <p:cNvPr id="9" name="그림 8">
            <a:extLst>
              <a:ext uri="{FF2B5EF4-FFF2-40B4-BE49-F238E27FC236}">
                <a16:creationId xmlns:a16="http://schemas.microsoft.com/office/drawing/2014/main" id="{2F6492EF-DF08-4C05-8AEA-54115DA3188A}"/>
              </a:ext>
            </a:extLst>
          </p:cNvPr>
          <p:cNvPicPr>
            <a:picLocks noChangeAspect="1"/>
          </p:cNvPicPr>
          <p:nvPr/>
        </p:nvPicPr>
        <p:blipFill>
          <a:blip r:embed="rId4"/>
          <a:stretch>
            <a:fillRect/>
          </a:stretch>
        </p:blipFill>
        <p:spPr>
          <a:xfrm>
            <a:off x="6598920" y="3539266"/>
            <a:ext cx="5236278" cy="956533"/>
          </a:xfrm>
          <a:prstGeom prst="rect">
            <a:avLst/>
          </a:prstGeom>
        </p:spPr>
      </p:pic>
    </p:spTree>
    <p:extLst>
      <p:ext uri="{BB962C8B-B14F-4D97-AF65-F5344CB8AC3E}">
        <p14:creationId xmlns:p14="http://schemas.microsoft.com/office/powerpoint/2010/main" val="195548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7254240"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 </a:t>
            </a:r>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대괄호 안에서 </a:t>
            </a:r>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a:t>
            </a:r>
            <a:endPar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endParaRPr>
          </a:p>
        </p:txBody>
      </p:sp>
      <p:sp>
        <p:nvSpPr>
          <p:cNvPr id="4" name="내용 개체 틀 3">
            <a:extLst>
              <a:ext uri="{FF2B5EF4-FFF2-40B4-BE49-F238E27FC236}">
                <a16:creationId xmlns:a16="http://schemas.microsoft.com/office/drawing/2014/main" id="{7DEEF225-B549-4EC8-B7B9-605330926A0E}"/>
              </a:ext>
            </a:extLst>
          </p:cNvPr>
          <p:cNvSpPr>
            <a:spLocks noGrp="1"/>
          </p:cNvSpPr>
          <p:nvPr>
            <p:ph idx="1"/>
          </p:nvPr>
        </p:nvSpPr>
        <p:spPr/>
        <p:txBody>
          <a:bodyPr/>
          <a:lstStyle/>
          <a:p>
            <a:endParaRPr lang="ko-KR" altLang="en-US" dirty="0"/>
          </a:p>
        </p:txBody>
      </p:sp>
      <p:sp>
        <p:nvSpPr>
          <p:cNvPr id="5" name="TextBox 4">
            <a:extLst>
              <a:ext uri="{FF2B5EF4-FFF2-40B4-BE49-F238E27FC236}">
                <a16:creationId xmlns:a16="http://schemas.microsoft.com/office/drawing/2014/main" id="{059E42CA-C99B-42EF-8379-D563FF242702}"/>
              </a:ext>
            </a:extLst>
          </p:cNvPr>
          <p:cNvSpPr txBox="1"/>
          <p:nvPr/>
        </p:nvSpPr>
        <p:spPr>
          <a:xfrm>
            <a:off x="579120" y="1825625"/>
            <a:ext cx="5394960" cy="3543278"/>
          </a:xfrm>
          <a:prstGeom prst="rect">
            <a:avLst/>
          </a:prstGeom>
          <a:noFill/>
          <a:ln>
            <a:noFill/>
          </a:ln>
        </p:spPr>
        <p:txBody>
          <a:bodyPr wrap="square" rtlCol="0">
            <a:spAutoFit/>
          </a:bodyPr>
          <a:lstStyle/>
          <a:p>
            <a:pPr algn="l">
              <a:lnSpc>
                <a:spcPct val="200000"/>
              </a:lnSpc>
            </a:pPr>
            <a:r>
              <a:rPr lang="ko-KR" altLang="en-US" sz="2300" i="0" dirty="0">
                <a:solidFill>
                  <a:srgbClr val="000000"/>
                </a:solidFill>
                <a:effectLst/>
                <a:latin typeface="이사만루체 Medium" panose="00000600000000000000" pitchFamily="2" charset="-127"/>
                <a:ea typeface="이사만루체 Medium" panose="00000600000000000000" pitchFamily="2" charset="-127"/>
              </a:rPr>
              <a:t>대괄호안에 </a:t>
            </a:r>
            <a:r>
              <a:rPr lang="en-US" altLang="ko-KR" sz="2300"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300" i="0" dirty="0">
                <a:solidFill>
                  <a:srgbClr val="000000"/>
                </a:solidFill>
                <a:effectLst/>
                <a:latin typeface="이사만루체 Medium" panose="00000600000000000000" pitchFamily="2" charset="-127"/>
                <a:ea typeface="이사만루체 Medium" panose="00000600000000000000" pitchFamily="2" charset="-127"/>
              </a:rPr>
              <a:t>를 기입하면 범위를 지정할 수 있다</a:t>
            </a:r>
            <a:r>
              <a:rPr lang="en-US" altLang="ko-KR" sz="2300" i="0" dirty="0">
                <a:solidFill>
                  <a:srgbClr val="000000"/>
                </a:solidFill>
                <a:effectLst/>
                <a:latin typeface="이사만루체 Medium" panose="00000600000000000000" pitchFamily="2" charset="-127"/>
                <a:ea typeface="이사만루체 Medium" panose="00000600000000000000" pitchFamily="2" charset="-127"/>
              </a:rPr>
              <a:t>.</a:t>
            </a:r>
          </a:p>
          <a:p>
            <a:pPr algn="l">
              <a:lnSpc>
                <a:spcPct val="200000"/>
              </a:lnSpc>
            </a:pPr>
            <a:r>
              <a:rPr lang="en-US" altLang="ko-KR" sz="2300" i="1" dirty="0">
                <a:solidFill>
                  <a:srgbClr val="000000"/>
                </a:solidFill>
                <a:effectLst/>
                <a:latin typeface="이사만루체 Medium" panose="00000600000000000000" pitchFamily="2" charset="-127"/>
                <a:ea typeface="이사만루체 Medium" panose="00000600000000000000" pitchFamily="2" charset="-127"/>
              </a:rPr>
              <a:t>[a-z] : </a:t>
            </a:r>
            <a:r>
              <a:rPr lang="ko-KR" altLang="en-US" sz="2300" i="1" dirty="0">
                <a:solidFill>
                  <a:srgbClr val="000000"/>
                </a:solidFill>
                <a:effectLst/>
                <a:latin typeface="이사만루체 Medium" panose="00000600000000000000" pitchFamily="2" charset="-127"/>
                <a:ea typeface="이사만루체 Medium" panose="00000600000000000000" pitchFamily="2" charset="-127"/>
              </a:rPr>
              <a:t>영어 문자의 모든 범위를 지정한다</a:t>
            </a:r>
            <a:r>
              <a:rPr lang="en-US" altLang="ko-KR" sz="2300" i="1" dirty="0">
                <a:solidFill>
                  <a:srgbClr val="000000"/>
                </a:solidFill>
                <a:effectLst/>
                <a:latin typeface="이사만루체 Medium" panose="00000600000000000000" pitchFamily="2" charset="-127"/>
                <a:ea typeface="이사만루체 Medium" panose="00000600000000000000" pitchFamily="2" charset="-127"/>
              </a:rPr>
              <a:t>.</a:t>
            </a:r>
          </a:p>
          <a:p>
            <a:pPr algn="l">
              <a:lnSpc>
                <a:spcPct val="200000"/>
              </a:lnSpc>
            </a:pPr>
            <a:r>
              <a:rPr lang="en-US" altLang="ko-KR" sz="2300" i="1"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300" i="1" dirty="0">
                <a:solidFill>
                  <a:srgbClr val="000000"/>
                </a:solidFill>
                <a:effectLst/>
                <a:latin typeface="이사만루체 Medium" panose="00000600000000000000" pitchFamily="2" charset="-127"/>
                <a:ea typeface="이사만루체 Medium" panose="00000600000000000000" pitchFamily="2" charset="-127"/>
              </a:rPr>
              <a:t>가</a:t>
            </a:r>
            <a:r>
              <a:rPr lang="en-US" altLang="ko-KR" sz="2300" i="1"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300" i="1" dirty="0" err="1">
                <a:solidFill>
                  <a:srgbClr val="000000"/>
                </a:solidFill>
                <a:effectLst/>
                <a:latin typeface="이사만루체 Medium" panose="00000600000000000000" pitchFamily="2" charset="-127"/>
                <a:ea typeface="이사만루체 Medium" panose="00000600000000000000" pitchFamily="2" charset="-127"/>
              </a:rPr>
              <a:t>힣</a:t>
            </a:r>
            <a:r>
              <a:rPr lang="en-US" altLang="ko-KR" sz="2300" i="1" dirty="0">
                <a:solidFill>
                  <a:srgbClr val="000000"/>
                </a:solidFill>
                <a:effectLst/>
                <a:latin typeface="이사만루체 Medium" panose="00000600000000000000" pitchFamily="2" charset="-127"/>
                <a:ea typeface="이사만루체 Medium" panose="00000600000000000000" pitchFamily="2" charset="-127"/>
              </a:rPr>
              <a:t>] : </a:t>
            </a:r>
            <a:r>
              <a:rPr lang="ko-KR" altLang="en-US" sz="2300" i="1" dirty="0">
                <a:solidFill>
                  <a:srgbClr val="000000"/>
                </a:solidFill>
                <a:effectLst/>
                <a:latin typeface="이사만루체 Medium" panose="00000600000000000000" pitchFamily="2" charset="-127"/>
                <a:ea typeface="이사만루체 Medium" panose="00000600000000000000" pitchFamily="2" charset="-127"/>
              </a:rPr>
              <a:t>한글 문자의 모든 범위를 지정한다</a:t>
            </a:r>
            <a:r>
              <a:rPr lang="en-US" altLang="ko-KR" sz="2300" i="1" dirty="0">
                <a:solidFill>
                  <a:srgbClr val="000000"/>
                </a:solidFill>
                <a:effectLst/>
                <a:latin typeface="이사만루체 Medium" panose="00000600000000000000" pitchFamily="2" charset="-127"/>
                <a:ea typeface="이사만루체 Medium" panose="00000600000000000000" pitchFamily="2" charset="-127"/>
              </a:rPr>
              <a:t>.</a:t>
            </a:r>
          </a:p>
          <a:p>
            <a:pPr algn="l">
              <a:lnSpc>
                <a:spcPct val="200000"/>
              </a:lnSpc>
            </a:pPr>
            <a:r>
              <a:rPr lang="en-US" altLang="ko-KR" sz="2300" i="1" dirty="0">
                <a:solidFill>
                  <a:srgbClr val="000000"/>
                </a:solidFill>
                <a:effectLst/>
                <a:latin typeface="이사만루체 Medium" panose="00000600000000000000" pitchFamily="2" charset="-127"/>
                <a:ea typeface="이사만루체 Medium" panose="00000600000000000000" pitchFamily="2" charset="-127"/>
              </a:rPr>
              <a:t>[0-9] : </a:t>
            </a:r>
            <a:r>
              <a:rPr lang="ko-KR" altLang="en-US" sz="2300" i="1" dirty="0">
                <a:solidFill>
                  <a:srgbClr val="000000"/>
                </a:solidFill>
                <a:effectLst/>
                <a:latin typeface="이사만루체 Medium" panose="00000600000000000000" pitchFamily="2" charset="-127"/>
                <a:ea typeface="이사만루체 Medium" panose="00000600000000000000" pitchFamily="2" charset="-127"/>
              </a:rPr>
              <a:t>숫자의 모든 범위를 지정한다</a:t>
            </a:r>
            <a:r>
              <a:rPr lang="en-US" altLang="ko-KR" sz="2300" i="1" dirty="0">
                <a:solidFill>
                  <a:srgbClr val="000000"/>
                </a:solidFill>
                <a:effectLst/>
                <a:latin typeface="이사만루체 Medium" panose="00000600000000000000" pitchFamily="2" charset="-127"/>
                <a:ea typeface="이사만루체 Medium" panose="00000600000000000000" pitchFamily="2" charset="-127"/>
              </a:rPr>
              <a:t>.</a:t>
            </a:r>
          </a:p>
        </p:txBody>
      </p:sp>
      <p:pic>
        <p:nvPicPr>
          <p:cNvPr id="6" name="그림 5">
            <a:extLst>
              <a:ext uri="{FF2B5EF4-FFF2-40B4-BE49-F238E27FC236}">
                <a16:creationId xmlns:a16="http://schemas.microsoft.com/office/drawing/2014/main" id="{84585DCA-54F8-4086-BDED-A1286F4FEBF5}"/>
              </a:ext>
            </a:extLst>
          </p:cNvPr>
          <p:cNvPicPr>
            <a:picLocks noChangeAspect="1"/>
          </p:cNvPicPr>
          <p:nvPr/>
        </p:nvPicPr>
        <p:blipFill>
          <a:blip r:embed="rId3"/>
          <a:stretch>
            <a:fillRect/>
          </a:stretch>
        </p:blipFill>
        <p:spPr>
          <a:xfrm>
            <a:off x="5974080" y="2654157"/>
            <a:ext cx="5906324" cy="943107"/>
          </a:xfrm>
          <a:prstGeom prst="rect">
            <a:avLst/>
          </a:prstGeom>
        </p:spPr>
      </p:pic>
      <p:sp>
        <p:nvSpPr>
          <p:cNvPr id="3" name="별: 꼭짓점 5개 2">
            <a:extLst>
              <a:ext uri="{FF2B5EF4-FFF2-40B4-BE49-F238E27FC236}">
                <a16:creationId xmlns:a16="http://schemas.microsoft.com/office/drawing/2014/main" id="{79D8437A-EE89-41A2-B3AB-926F76DF7616}"/>
              </a:ext>
            </a:extLst>
          </p:cNvPr>
          <p:cNvSpPr/>
          <p:nvPr/>
        </p:nvSpPr>
        <p:spPr>
          <a:xfrm>
            <a:off x="350206" y="4001294"/>
            <a:ext cx="457828" cy="414779"/>
          </a:xfrm>
          <a:prstGeom prst="star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326468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sp>
        <p:nvSpPr>
          <p:cNvPr id="5" name="TextBox 4">
            <a:extLst>
              <a:ext uri="{FF2B5EF4-FFF2-40B4-BE49-F238E27FC236}">
                <a16:creationId xmlns:a16="http://schemas.microsoft.com/office/drawing/2014/main" id="{E1B4705D-A9BF-4757-BC58-34565B4BAC42}"/>
              </a:ext>
            </a:extLst>
          </p:cNvPr>
          <p:cNvSpPr txBox="1"/>
          <p:nvPr/>
        </p:nvSpPr>
        <p:spPr>
          <a:xfrm>
            <a:off x="6959600" y="2396331"/>
            <a:ext cx="5638800" cy="1384995"/>
          </a:xfrm>
          <a:prstGeom prst="rect">
            <a:avLst/>
          </a:prstGeom>
          <a:noFill/>
          <a:ln>
            <a:noFill/>
          </a:ln>
        </p:spPr>
        <p:txBody>
          <a:bodyPr wrap="square" rtlCol="0">
            <a:spAutoFit/>
          </a:bodyPr>
          <a:lstStyle/>
          <a:p>
            <a:pPr algn="l"/>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 : 0</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회 또는 </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1</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회 반복</a:t>
            </a:r>
          </a:p>
          <a:p>
            <a:pPr algn="l"/>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은 바로 앞의 문자나 숫자가 </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0</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회 또는 </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1</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회 반복하는 패턴을 표현</a:t>
            </a:r>
          </a:p>
        </p:txBody>
      </p:sp>
      <p:pic>
        <p:nvPicPr>
          <p:cNvPr id="6" name="그림 5">
            <a:extLst>
              <a:ext uri="{FF2B5EF4-FFF2-40B4-BE49-F238E27FC236}">
                <a16:creationId xmlns:a16="http://schemas.microsoft.com/office/drawing/2014/main" id="{8E328B20-B4EA-46FF-BBC1-9D1E050C0BBB}"/>
              </a:ext>
            </a:extLst>
          </p:cNvPr>
          <p:cNvPicPr>
            <a:picLocks noChangeAspect="1"/>
          </p:cNvPicPr>
          <p:nvPr/>
        </p:nvPicPr>
        <p:blipFill>
          <a:blip r:embed="rId3"/>
          <a:stretch>
            <a:fillRect/>
          </a:stretch>
        </p:blipFill>
        <p:spPr>
          <a:xfrm>
            <a:off x="838200" y="1825625"/>
            <a:ext cx="5987706" cy="3909781"/>
          </a:xfrm>
          <a:prstGeom prst="rect">
            <a:avLst/>
          </a:prstGeom>
        </p:spPr>
      </p:pic>
    </p:spTree>
    <p:extLst>
      <p:ext uri="{BB962C8B-B14F-4D97-AF65-F5344CB8AC3E}">
        <p14:creationId xmlns:p14="http://schemas.microsoft.com/office/powerpoint/2010/main" val="316443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sp>
        <p:nvSpPr>
          <p:cNvPr id="5" name="TextBox 4">
            <a:extLst>
              <a:ext uri="{FF2B5EF4-FFF2-40B4-BE49-F238E27FC236}">
                <a16:creationId xmlns:a16="http://schemas.microsoft.com/office/drawing/2014/main" id="{E1B4705D-A9BF-4757-BC58-34565B4BAC42}"/>
              </a:ext>
            </a:extLst>
          </p:cNvPr>
          <p:cNvSpPr txBox="1"/>
          <p:nvPr/>
        </p:nvSpPr>
        <p:spPr>
          <a:xfrm>
            <a:off x="1187106" y="1384068"/>
            <a:ext cx="5638800" cy="523220"/>
          </a:xfrm>
          <a:prstGeom prst="rect">
            <a:avLst/>
          </a:prstGeom>
          <a:noFill/>
          <a:ln>
            <a:noFill/>
          </a:ln>
        </p:spPr>
        <p:txBody>
          <a:bodyPr wrap="square" rtlCol="0">
            <a:spAutoFit/>
          </a:bodyPr>
          <a:lstStyle/>
          <a:p>
            <a:pPr algn="l"/>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 </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 </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바로 앞의 문자가 </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0</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개 이상일 경우</a:t>
            </a:r>
          </a:p>
        </p:txBody>
      </p:sp>
      <p:pic>
        <p:nvPicPr>
          <p:cNvPr id="7" name="그림 6">
            <a:extLst>
              <a:ext uri="{FF2B5EF4-FFF2-40B4-BE49-F238E27FC236}">
                <a16:creationId xmlns:a16="http://schemas.microsoft.com/office/drawing/2014/main" id="{BADF133E-306C-486B-83CC-0D47AAADCB8E}"/>
              </a:ext>
            </a:extLst>
          </p:cNvPr>
          <p:cNvPicPr>
            <a:picLocks noChangeAspect="1"/>
          </p:cNvPicPr>
          <p:nvPr/>
        </p:nvPicPr>
        <p:blipFill>
          <a:blip r:embed="rId3"/>
          <a:stretch>
            <a:fillRect/>
          </a:stretch>
        </p:blipFill>
        <p:spPr>
          <a:xfrm>
            <a:off x="1580843" y="1907288"/>
            <a:ext cx="9030313" cy="4778375"/>
          </a:xfrm>
          <a:prstGeom prst="rect">
            <a:avLst/>
          </a:prstGeom>
        </p:spPr>
      </p:pic>
    </p:spTree>
    <p:extLst>
      <p:ext uri="{BB962C8B-B14F-4D97-AF65-F5344CB8AC3E}">
        <p14:creationId xmlns:p14="http://schemas.microsoft.com/office/powerpoint/2010/main" val="2143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sp>
        <p:nvSpPr>
          <p:cNvPr id="5" name="TextBox 4">
            <a:extLst>
              <a:ext uri="{FF2B5EF4-FFF2-40B4-BE49-F238E27FC236}">
                <a16:creationId xmlns:a16="http://schemas.microsoft.com/office/drawing/2014/main" id="{E1B4705D-A9BF-4757-BC58-34565B4BAC42}"/>
              </a:ext>
            </a:extLst>
          </p:cNvPr>
          <p:cNvSpPr txBox="1"/>
          <p:nvPr/>
        </p:nvSpPr>
        <p:spPr>
          <a:xfrm>
            <a:off x="1187105" y="1384068"/>
            <a:ext cx="10005827" cy="523220"/>
          </a:xfrm>
          <a:prstGeom prst="rect">
            <a:avLst/>
          </a:prstGeom>
          <a:noFill/>
          <a:ln>
            <a:noFill/>
          </a:ln>
        </p:spPr>
        <p:txBody>
          <a:bodyPr wrap="square" rtlCol="0">
            <a:spAutoFit/>
          </a:bodyPr>
          <a:lstStyle/>
          <a:p>
            <a:pPr algn="l"/>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는 *와 유사 하지만 다른 점은 앞의 문자가 최소 </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1</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개 이상</a:t>
            </a:r>
          </a:p>
        </p:txBody>
      </p:sp>
      <p:pic>
        <p:nvPicPr>
          <p:cNvPr id="6" name="그림 5">
            <a:extLst>
              <a:ext uri="{FF2B5EF4-FFF2-40B4-BE49-F238E27FC236}">
                <a16:creationId xmlns:a16="http://schemas.microsoft.com/office/drawing/2014/main" id="{215FCE18-2846-470E-870F-7EBF60FAC90E}"/>
              </a:ext>
            </a:extLst>
          </p:cNvPr>
          <p:cNvPicPr>
            <a:picLocks noChangeAspect="1"/>
          </p:cNvPicPr>
          <p:nvPr/>
        </p:nvPicPr>
        <p:blipFill>
          <a:blip r:embed="rId3"/>
          <a:stretch>
            <a:fillRect/>
          </a:stretch>
        </p:blipFill>
        <p:spPr>
          <a:xfrm>
            <a:off x="1542443" y="1907288"/>
            <a:ext cx="8651423" cy="4692639"/>
          </a:xfrm>
          <a:prstGeom prst="rect">
            <a:avLst/>
          </a:prstGeom>
        </p:spPr>
      </p:pic>
    </p:spTree>
    <p:extLst>
      <p:ext uri="{BB962C8B-B14F-4D97-AF65-F5344CB8AC3E}">
        <p14:creationId xmlns:p14="http://schemas.microsoft.com/office/powerpoint/2010/main" val="290025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sp>
        <p:nvSpPr>
          <p:cNvPr id="5" name="TextBox 4">
            <a:extLst>
              <a:ext uri="{FF2B5EF4-FFF2-40B4-BE49-F238E27FC236}">
                <a16:creationId xmlns:a16="http://schemas.microsoft.com/office/drawing/2014/main" id="{E1B4705D-A9BF-4757-BC58-34565B4BAC42}"/>
              </a:ext>
            </a:extLst>
          </p:cNvPr>
          <p:cNvSpPr txBox="1"/>
          <p:nvPr/>
        </p:nvSpPr>
        <p:spPr>
          <a:xfrm>
            <a:off x="838201" y="1306504"/>
            <a:ext cx="3937000" cy="523220"/>
          </a:xfrm>
          <a:prstGeom prst="rect">
            <a:avLst/>
          </a:prstGeom>
          <a:noFill/>
          <a:ln>
            <a:noFill/>
          </a:ln>
        </p:spPr>
        <p:txBody>
          <a:bodyPr wrap="square" rtlCol="0">
            <a:spAutoFit/>
          </a:bodyPr>
          <a:lstStyle/>
          <a:p>
            <a:pPr algn="l"/>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{m(</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숫자</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 </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기호 </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:m</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회 반복</a:t>
            </a:r>
          </a:p>
        </p:txBody>
      </p:sp>
      <p:sp>
        <p:nvSpPr>
          <p:cNvPr id="7" name="TextBox 6">
            <a:extLst>
              <a:ext uri="{FF2B5EF4-FFF2-40B4-BE49-F238E27FC236}">
                <a16:creationId xmlns:a16="http://schemas.microsoft.com/office/drawing/2014/main" id="{C7D0E4A9-2A6E-4E0B-BBF1-51BC6A2D9B26}"/>
              </a:ext>
            </a:extLst>
          </p:cNvPr>
          <p:cNvSpPr txBox="1"/>
          <p:nvPr/>
        </p:nvSpPr>
        <p:spPr>
          <a:xfrm>
            <a:off x="5452533" y="1306112"/>
            <a:ext cx="6620935" cy="954107"/>
          </a:xfrm>
          <a:prstGeom prst="rect">
            <a:avLst/>
          </a:prstGeom>
          <a:noFill/>
          <a:ln>
            <a:noFill/>
          </a:ln>
        </p:spPr>
        <p:txBody>
          <a:bodyPr wrap="square" rtlCol="0">
            <a:spAutoFit/>
          </a:bodyPr>
          <a:lstStyle/>
          <a:p>
            <a:pPr algn="l"/>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숫자</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1, </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숫자</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2} </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기호 </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 </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숫자</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1 </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이상 숫자</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2 </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이하 만큼 반복</a:t>
            </a:r>
          </a:p>
        </p:txBody>
      </p:sp>
      <p:pic>
        <p:nvPicPr>
          <p:cNvPr id="8" name="그림 7">
            <a:extLst>
              <a:ext uri="{FF2B5EF4-FFF2-40B4-BE49-F238E27FC236}">
                <a16:creationId xmlns:a16="http://schemas.microsoft.com/office/drawing/2014/main" id="{06B0EBF7-90E7-4426-81E9-44613B5CAA3F}"/>
              </a:ext>
            </a:extLst>
          </p:cNvPr>
          <p:cNvPicPr>
            <a:picLocks noChangeAspect="1"/>
          </p:cNvPicPr>
          <p:nvPr/>
        </p:nvPicPr>
        <p:blipFill>
          <a:blip r:embed="rId3"/>
          <a:stretch>
            <a:fillRect/>
          </a:stretch>
        </p:blipFill>
        <p:spPr>
          <a:xfrm>
            <a:off x="219591" y="2155762"/>
            <a:ext cx="4961466" cy="3395734"/>
          </a:xfrm>
          <a:prstGeom prst="rect">
            <a:avLst/>
          </a:prstGeom>
        </p:spPr>
      </p:pic>
      <p:pic>
        <p:nvPicPr>
          <p:cNvPr id="10" name="그림 9">
            <a:extLst>
              <a:ext uri="{FF2B5EF4-FFF2-40B4-BE49-F238E27FC236}">
                <a16:creationId xmlns:a16="http://schemas.microsoft.com/office/drawing/2014/main" id="{CDBE865C-E697-4D43-9D1A-E0FCDF52326D}"/>
              </a:ext>
            </a:extLst>
          </p:cNvPr>
          <p:cNvPicPr>
            <a:picLocks noChangeAspect="1"/>
          </p:cNvPicPr>
          <p:nvPr/>
        </p:nvPicPr>
        <p:blipFill>
          <a:blip r:embed="rId4"/>
          <a:stretch>
            <a:fillRect/>
          </a:stretch>
        </p:blipFill>
        <p:spPr>
          <a:xfrm>
            <a:off x="5466686" y="2155762"/>
            <a:ext cx="6460941" cy="3996290"/>
          </a:xfrm>
          <a:prstGeom prst="rect">
            <a:avLst/>
          </a:prstGeom>
        </p:spPr>
      </p:pic>
    </p:spTree>
    <p:extLst>
      <p:ext uri="{BB962C8B-B14F-4D97-AF65-F5344CB8AC3E}">
        <p14:creationId xmlns:p14="http://schemas.microsoft.com/office/powerpoint/2010/main" val="67359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sp>
        <p:nvSpPr>
          <p:cNvPr id="5" name="TextBox 4">
            <a:extLst>
              <a:ext uri="{FF2B5EF4-FFF2-40B4-BE49-F238E27FC236}">
                <a16:creationId xmlns:a16="http://schemas.microsoft.com/office/drawing/2014/main" id="{E1B4705D-A9BF-4757-BC58-34565B4BAC42}"/>
              </a:ext>
            </a:extLst>
          </p:cNvPr>
          <p:cNvSpPr txBox="1"/>
          <p:nvPr/>
        </p:nvSpPr>
        <p:spPr>
          <a:xfrm>
            <a:off x="838200" y="1306504"/>
            <a:ext cx="7035799" cy="523220"/>
          </a:xfrm>
          <a:prstGeom prst="rect">
            <a:avLst/>
          </a:prstGeom>
          <a:noFill/>
          <a:ln>
            <a:noFill/>
          </a:ln>
        </p:spPr>
        <p:txBody>
          <a:bodyPr wrap="square" rtlCol="0">
            <a:spAutoFit/>
          </a:bodyPr>
          <a:lstStyle/>
          <a:p>
            <a:pPr algn="l"/>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숫자</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 </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기호 </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 </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해당 문자를 숫자 이상 만큼 반복</a:t>
            </a:r>
          </a:p>
        </p:txBody>
      </p:sp>
      <p:pic>
        <p:nvPicPr>
          <p:cNvPr id="6" name="그림 5">
            <a:extLst>
              <a:ext uri="{FF2B5EF4-FFF2-40B4-BE49-F238E27FC236}">
                <a16:creationId xmlns:a16="http://schemas.microsoft.com/office/drawing/2014/main" id="{D7220573-8F3D-4DB0-8DF5-6D768F9FE077}"/>
              </a:ext>
            </a:extLst>
          </p:cNvPr>
          <p:cNvPicPr>
            <a:picLocks noChangeAspect="1"/>
          </p:cNvPicPr>
          <p:nvPr/>
        </p:nvPicPr>
        <p:blipFill>
          <a:blip r:embed="rId3"/>
          <a:stretch>
            <a:fillRect/>
          </a:stretch>
        </p:blipFill>
        <p:spPr>
          <a:xfrm>
            <a:off x="1285203" y="1825232"/>
            <a:ext cx="9806130" cy="4622149"/>
          </a:xfrm>
          <a:prstGeom prst="rect">
            <a:avLst/>
          </a:prstGeom>
        </p:spPr>
      </p:pic>
    </p:spTree>
    <p:extLst>
      <p:ext uri="{BB962C8B-B14F-4D97-AF65-F5344CB8AC3E}">
        <p14:creationId xmlns:p14="http://schemas.microsoft.com/office/powerpoint/2010/main" val="189812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199" y="705948"/>
            <a:ext cx="10778067" cy="1154162"/>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 </a:t>
            </a:r>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 </a:t>
            </a:r>
            <a:r>
              <a:rPr lang="en-US" altLang="ko-KR" sz="3600" b="1" i="0" dirty="0" err="1">
                <a:solidFill>
                  <a:schemeClr val="accent1">
                    <a:lumMod val="50000"/>
                  </a:schemeClr>
                </a:solidFill>
                <a:effectLst/>
                <a:latin typeface="이사만루체 Medium" panose="00000600000000000000" pitchFamily="2" charset="-127"/>
                <a:ea typeface="이사만루체 Medium" panose="00000600000000000000" pitchFamily="2" charset="-127"/>
              </a:rPr>
              <a:t>re.match</a:t>
            </a:r>
            <a:r>
              <a:rPr lang="en-US" altLang="ko-KR" sz="3600" b="1" i="0" dirty="0">
                <a:solidFill>
                  <a:schemeClr val="accent1">
                    <a:lumMod val="50000"/>
                  </a:schemeClr>
                </a:solidFill>
                <a:effectLst/>
                <a:latin typeface="이사만루체 Medium" panose="00000600000000000000" pitchFamily="2" charset="-127"/>
                <a:ea typeface="이사만루체 Medium" panose="00000600000000000000" pitchFamily="2" charset="-127"/>
              </a:rPr>
              <a:t>() </a:t>
            </a:r>
            <a:r>
              <a:rPr lang="ko-KR" altLang="en-US" sz="3600" b="1" i="0" dirty="0">
                <a:solidFill>
                  <a:schemeClr val="accent1">
                    <a:lumMod val="50000"/>
                  </a:schemeClr>
                </a:solidFill>
                <a:effectLst/>
                <a:latin typeface="이사만루체 Medium" panose="00000600000000000000" pitchFamily="2" charset="-127"/>
                <a:ea typeface="이사만루체 Medium" panose="00000600000000000000" pitchFamily="2" charset="-127"/>
              </a:rPr>
              <a:t>와 </a:t>
            </a:r>
            <a:r>
              <a:rPr lang="en-US" altLang="ko-KR" sz="3600" b="1" i="0" dirty="0" err="1">
                <a:solidFill>
                  <a:schemeClr val="accent1">
                    <a:lumMod val="50000"/>
                  </a:schemeClr>
                </a:solidFill>
                <a:effectLst/>
                <a:latin typeface="이사만루체 Medium" panose="00000600000000000000" pitchFamily="2" charset="-127"/>
                <a:ea typeface="이사만루체 Medium" panose="00000600000000000000" pitchFamily="2" charset="-127"/>
              </a:rPr>
              <a:t>re.search</a:t>
            </a:r>
            <a:r>
              <a:rPr lang="en-US" altLang="ko-KR" sz="3600" b="1" i="0" dirty="0">
                <a:solidFill>
                  <a:schemeClr val="accent1">
                    <a:lumMod val="50000"/>
                  </a:schemeClr>
                </a:solidFill>
                <a:effectLst/>
                <a:latin typeface="이사만루체 Medium" panose="00000600000000000000" pitchFamily="2" charset="-127"/>
                <a:ea typeface="이사만루체 Medium" panose="00000600000000000000" pitchFamily="2" charset="-127"/>
              </a:rPr>
              <a:t>()</a:t>
            </a:r>
            <a:r>
              <a:rPr lang="ko-KR" altLang="en-US" sz="3600" b="1" i="0" dirty="0">
                <a:solidFill>
                  <a:schemeClr val="accent1">
                    <a:lumMod val="50000"/>
                  </a:schemeClr>
                </a:solidFill>
                <a:effectLst/>
                <a:latin typeface="이사만루체 Medium" panose="00000600000000000000" pitchFamily="2" charset="-127"/>
                <a:ea typeface="이사만루체 Medium" panose="00000600000000000000" pitchFamily="2" charset="-127"/>
              </a:rPr>
              <a:t>의 차이</a:t>
            </a:r>
          </a:p>
          <a:p>
            <a:endPar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endParaRPr>
          </a:p>
        </p:txBody>
      </p:sp>
      <p:sp>
        <p:nvSpPr>
          <p:cNvPr id="5" name="TextBox 4">
            <a:extLst>
              <a:ext uri="{FF2B5EF4-FFF2-40B4-BE49-F238E27FC236}">
                <a16:creationId xmlns:a16="http://schemas.microsoft.com/office/drawing/2014/main" id="{E1B4705D-A9BF-4757-BC58-34565B4BAC42}"/>
              </a:ext>
            </a:extLst>
          </p:cNvPr>
          <p:cNvSpPr txBox="1"/>
          <p:nvPr/>
        </p:nvSpPr>
        <p:spPr>
          <a:xfrm>
            <a:off x="6807200" y="2396331"/>
            <a:ext cx="5638800" cy="2677656"/>
          </a:xfrm>
          <a:prstGeom prst="rect">
            <a:avLst/>
          </a:prstGeom>
          <a:noFill/>
          <a:ln>
            <a:noFill/>
          </a:ln>
        </p:spPr>
        <p:txBody>
          <a:bodyPr wrap="square" rtlCol="0">
            <a:spAutoFit/>
          </a:bodyPr>
          <a:lstStyle/>
          <a:p>
            <a:pPr algn="l"/>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search()</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가 정규 표현식 전체에 대해서 문자열이 매치하는지를 본다면</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a:t>
            </a:r>
          </a:p>
          <a:p>
            <a:pPr algn="l"/>
            <a:endParaRPr lang="en-US" altLang="ko-KR" sz="2800" i="0" dirty="0">
              <a:solidFill>
                <a:srgbClr val="000000"/>
              </a:solidFill>
              <a:effectLst/>
              <a:latin typeface="이사만루체 Medium" panose="00000600000000000000" pitchFamily="2" charset="-127"/>
              <a:ea typeface="이사만루체 Medium" panose="00000600000000000000" pitchFamily="2" charset="-127"/>
            </a:endParaRPr>
          </a:p>
          <a:p>
            <a:pPr algn="l"/>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match()</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는 문자열의 첫 부분부터 정규 표현식과 매치하는지를 확인</a:t>
            </a:r>
          </a:p>
        </p:txBody>
      </p:sp>
      <p:pic>
        <p:nvPicPr>
          <p:cNvPr id="7" name="그림 6">
            <a:extLst>
              <a:ext uri="{FF2B5EF4-FFF2-40B4-BE49-F238E27FC236}">
                <a16:creationId xmlns:a16="http://schemas.microsoft.com/office/drawing/2014/main" id="{19B347F6-D1A3-4342-B733-378DF2EC982A}"/>
              </a:ext>
            </a:extLst>
          </p:cNvPr>
          <p:cNvPicPr>
            <a:picLocks noChangeAspect="1"/>
          </p:cNvPicPr>
          <p:nvPr/>
        </p:nvPicPr>
        <p:blipFill>
          <a:blip r:embed="rId3"/>
          <a:stretch>
            <a:fillRect/>
          </a:stretch>
        </p:blipFill>
        <p:spPr>
          <a:xfrm>
            <a:off x="287866" y="1825625"/>
            <a:ext cx="6272839" cy="4291942"/>
          </a:xfrm>
          <a:prstGeom prst="rect">
            <a:avLst/>
          </a:prstGeom>
        </p:spPr>
      </p:pic>
    </p:spTree>
    <p:extLst>
      <p:ext uri="{BB962C8B-B14F-4D97-AF65-F5344CB8AC3E}">
        <p14:creationId xmlns:p14="http://schemas.microsoft.com/office/powerpoint/2010/main" val="249062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sp>
        <p:nvSpPr>
          <p:cNvPr id="5" name="TextBox 4">
            <a:extLst>
              <a:ext uri="{FF2B5EF4-FFF2-40B4-BE49-F238E27FC236}">
                <a16:creationId xmlns:a16="http://schemas.microsoft.com/office/drawing/2014/main" id="{E1B4705D-A9BF-4757-BC58-34565B4BAC42}"/>
              </a:ext>
            </a:extLst>
          </p:cNvPr>
          <p:cNvSpPr txBox="1"/>
          <p:nvPr/>
        </p:nvSpPr>
        <p:spPr>
          <a:xfrm>
            <a:off x="838200" y="1306504"/>
            <a:ext cx="7797800" cy="523220"/>
          </a:xfrm>
          <a:prstGeom prst="rect">
            <a:avLst/>
          </a:prstGeom>
          <a:noFill/>
          <a:ln>
            <a:noFill/>
          </a:ln>
        </p:spPr>
        <p:txBody>
          <a:bodyPr wrap="square" rtlCol="0">
            <a:spAutoFit/>
          </a:bodyPr>
          <a:lstStyle/>
          <a:p>
            <a:pPr algn="l"/>
            <a:r>
              <a:rPr lang="en-US" altLang="ko-KR" sz="2800" i="0" dirty="0" err="1">
                <a:solidFill>
                  <a:srgbClr val="000000"/>
                </a:solidFill>
                <a:effectLst/>
                <a:latin typeface="이사만루체 Medium" panose="00000600000000000000" pitchFamily="2" charset="-127"/>
                <a:ea typeface="이사만루체 Medium" panose="00000600000000000000" pitchFamily="2" charset="-127"/>
              </a:rPr>
              <a:t>re.split</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 : </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문자열들을 분리하여 리스트로 리턴</a:t>
            </a:r>
          </a:p>
        </p:txBody>
      </p:sp>
      <p:pic>
        <p:nvPicPr>
          <p:cNvPr id="7" name="그림 6">
            <a:extLst>
              <a:ext uri="{FF2B5EF4-FFF2-40B4-BE49-F238E27FC236}">
                <a16:creationId xmlns:a16="http://schemas.microsoft.com/office/drawing/2014/main" id="{E63F0696-E049-4320-A4B7-6CB8F8AB8263}"/>
              </a:ext>
            </a:extLst>
          </p:cNvPr>
          <p:cNvPicPr>
            <a:picLocks noChangeAspect="1"/>
          </p:cNvPicPr>
          <p:nvPr/>
        </p:nvPicPr>
        <p:blipFill>
          <a:blip r:embed="rId3"/>
          <a:stretch>
            <a:fillRect/>
          </a:stretch>
        </p:blipFill>
        <p:spPr>
          <a:xfrm>
            <a:off x="1055295" y="1825233"/>
            <a:ext cx="10036037" cy="4829567"/>
          </a:xfrm>
          <a:prstGeom prst="rect">
            <a:avLst/>
          </a:prstGeom>
        </p:spPr>
      </p:pic>
    </p:spTree>
    <p:extLst>
      <p:ext uri="{BB962C8B-B14F-4D97-AF65-F5344CB8AC3E}">
        <p14:creationId xmlns:p14="http://schemas.microsoft.com/office/powerpoint/2010/main" val="67779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sp>
        <p:nvSpPr>
          <p:cNvPr id="5" name="TextBox 4">
            <a:extLst>
              <a:ext uri="{FF2B5EF4-FFF2-40B4-BE49-F238E27FC236}">
                <a16:creationId xmlns:a16="http://schemas.microsoft.com/office/drawing/2014/main" id="{E1B4705D-A9BF-4757-BC58-34565B4BAC42}"/>
              </a:ext>
            </a:extLst>
          </p:cNvPr>
          <p:cNvSpPr txBox="1"/>
          <p:nvPr/>
        </p:nvSpPr>
        <p:spPr>
          <a:xfrm>
            <a:off x="838200" y="1306504"/>
            <a:ext cx="10998200" cy="523220"/>
          </a:xfrm>
          <a:prstGeom prst="rect">
            <a:avLst/>
          </a:prstGeom>
          <a:noFill/>
          <a:ln>
            <a:noFill/>
          </a:ln>
        </p:spPr>
        <p:txBody>
          <a:bodyPr wrap="square" rtlCol="0">
            <a:spAutoFit/>
          </a:bodyPr>
          <a:lstStyle/>
          <a:p>
            <a:pPr algn="l"/>
            <a:r>
              <a:rPr lang="en-US" altLang="ko-KR" sz="2800" i="0" dirty="0" err="1">
                <a:solidFill>
                  <a:srgbClr val="000000"/>
                </a:solidFill>
                <a:effectLst/>
                <a:latin typeface="이사만루체 Medium" panose="00000600000000000000" pitchFamily="2" charset="-127"/>
                <a:ea typeface="이사만루체 Medium" panose="00000600000000000000" pitchFamily="2" charset="-127"/>
              </a:rPr>
              <a:t>re.findall</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 : </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정규 표현식과 매치되는 모든 문자열들을 리스트로 리턴</a:t>
            </a:r>
          </a:p>
        </p:txBody>
      </p:sp>
      <p:pic>
        <p:nvPicPr>
          <p:cNvPr id="6" name="그림 5">
            <a:extLst>
              <a:ext uri="{FF2B5EF4-FFF2-40B4-BE49-F238E27FC236}">
                <a16:creationId xmlns:a16="http://schemas.microsoft.com/office/drawing/2014/main" id="{0E6E494D-0537-4357-A907-E3F2FE073D0B}"/>
              </a:ext>
            </a:extLst>
          </p:cNvPr>
          <p:cNvPicPr>
            <a:picLocks noChangeAspect="1"/>
          </p:cNvPicPr>
          <p:nvPr/>
        </p:nvPicPr>
        <p:blipFill>
          <a:blip r:embed="rId3"/>
          <a:stretch>
            <a:fillRect/>
          </a:stretch>
        </p:blipFill>
        <p:spPr>
          <a:xfrm>
            <a:off x="838200" y="1942892"/>
            <a:ext cx="4267658" cy="4351338"/>
          </a:xfrm>
          <a:prstGeom prst="rect">
            <a:avLst/>
          </a:prstGeom>
        </p:spPr>
      </p:pic>
      <p:pic>
        <p:nvPicPr>
          <p:cNvPr id="9" name="그림 8">
            <a:extLst>
              <a:ext uri="{FF2B5EF4-FFF2-40B4-BE49-F238E27FC236}">
                <a16:creationId xmlns:a16="http://schemas.microsoft.com/office/drawing/2014/main" id="{90817360-4153-4C86-BF77-18B77F50AAAA}"/>
              </a:ext>
            </a:extLst>
          </p:cNvPr>
          <p:cNvPicPr>
            <a:picLocks noChangeAspect="1"/>
          </p:cNvPicPr>
          <p:nvPr/>
        </p:nvPicPr>
        <p:blipFill>
          <a:blip r:embed="rId4"/>
          <a:stretch>
            <a:fillRect/>
          </a:stretch>
        </p:blipFill>
        <p:spPr>
          <a:xfrm>
            <a:off x="5371930" y="2188577"/>
            <a:ext cx="5715798" cy="3629532"/>
          </a:xfrm>
          <a:prstGeom prst="rect">
            <a:avLst/>
          </a:prstGeom>
        </p:spPr>
      </p:pic>
    </p:spTree>
    <p:extLst>
      <p:ext uri="{BB962C8B-B14F-4D97-AF65-F5344CB8AC3E}">
        <p14:creationId xmlns:p14="http://schemas.microsoft.com/office/powerpoint/2010/main" val="165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5DAC7D-F87F-48F1-A59A-9A5D8C78666A}"/>
              </a:ext>
            </a:extLst>
          </p:cNvPr>
          <p:cNvSpPr txBox="1"/>
          <p:nvPr/>
        </p:nvSpPr>
        <p:spPr>
          <a:xfrm>
            <a:off x="0" y="108624"/>
            <a:ext cx="2703882"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1. </a:t>
            </a:r>
            <a:r>
              <a:rPr lang="ko-KR" altLang="en-US" b="1" i="0" dirty="0">
                <a:solidFill>
                  <a:srgbClr val="000000"/>
                </a:solidFill>
                <a:effectLst/>
                <a:latin typeface="Malgun Gothic" panose="020B0503020000020004" pitchFamily="50" charset="-127"/>
                <a:ea typeface="Malgun Gothic" panose="020B0503020000020004" pitchFamily="50" charset="-127"/>
              </a:rPr>
              <a:t>토큰화</a:t>
            </a:r>
            <a:r>
              <a:rPr lang="en-US" altLang="ko-KR" b="1" i="0" dirty="0">
                <a:solidFill>
                  <a:srgbClr val="000000"/>
                </a:solidFill>
                <a:effectLst/>
                <a:latin typeface="Malgun Gothic" panose="020B0503020000020004" pitchFamily="50" charset="-127"/>
                <a:ea typeface="Malgun Gothic" panose="020B0503020000020004" pitchFamily="50" charset="-127"/>
              </a:rPr>
              <a:t>(Tokenization)</a:t>
            </a:r>
          </a:p>
        </p:txBody>
      </p:sp>
      <p:sp>
        <p:nvSpPr>
          <p:cNvPr id="3" name="TextBox 2">
            <a:extLst>
              <a:ext uri="{FF2B5EF4-FFF2-40B4-BE49-F238E27FC236}">
                <a16:creationId xmlns:a16="http://schemas.microsoft.com/office/drawing/2014/main" id="{D1F70899-BB06-45FB-BFAA-A114D87D979F}"/>
              </a:ext>
            </a:extLst>
          </p:cNvPr>
          <p:cNvSpPr txBox="1"/>
          <p:nvPr/>
        </p:nvSpPr>
        <p:spPr>
          <a:xfrm>
            <a:off x="237934" y="682605"/>
            <a:ext cx="7945380" cy="738664"/>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토큰화</a:t>
            </a:r>
            <a:r>
              <a:rPr lang="en-US" altLang="ko-KR" sz="1400" b="0" i="0" dirty="0">
                <a:solidFill>
                  <a:srgbClr val="000000"/>
                </a:solidFill>
                <a:effectLst/>
                <a:latin typeface="Malgun Gothic" panose="020B0503020000020004" pitchFamily="50" charset="-127"/>
                <a:ea typeface="Malgun Gothic" panose="020B0503020000020004" pitchFamily="50" charset="-127"/>
              </a:rPr>
              <a:t>(tokenization): </a:t>
            </a:r>
            <a:r>
              <a:rPr lang="ko-KR" altLang="en-US" sz="1400" b="0" i="0" dirty="0">
                <a:solidFill>
                  <a:srgbClr val="000000"/>
                </a:solidFill>
                <a:effectLst/>
                <a:latin typeface="Malgun Gothic" panose="020B0503020000020004" pitchFamily="50" charset="-127"/>
                <a:ea typeface="Malgun Gothic" panose="020B0503020000020004" pitchFamily="50" charset="-127"/>
              </a:rPr>
              <a:t>주어진 코퍼스</a:t>
            </a:r>
            <a:r>
              <a:rPr lang="en-US" altLang="ko-KR" sz="1400" b="0" i="0" dirty="0">
                <a:solidFill>
                  <a:srgbClr val="000000"/>
                </a:solidFill>
                <a:effectLst/>
                <a:latin typeface="Malgun Gothic" panose="020B0503020000020004" pitchFamily="50" charset="-127"/>
                <a:ea typeface="Malgun Gothic" panose="020B0503020000020004" pitchFamily="50" charset="-127"/>
              </a:rPr>
              <a:t>(corpus)</a:t>
            </a:r>
            <a:r>
              <a:rPr lang="ko-KR" altLang="en-US" sz="1400" b="0" i="0" dirty="0">
                <a:solidFill>
                  <a:srgbClr val="000000"/>
                </a:solidFill>
                <a:effectLst/>
                <a:latin typeface="Malgun Gothic" panose="020B0503020000020004" pitchFamily="50" charset="-127"/>
                <a:ea typeface="Malgun Gothic" panose="020B0503020000020004" pitchFamily="50" charset="-127"/>
              </a:rPr>
              <a:t>에서 토큰</a:t>
            </a:r>
            <a:r>
              <a:rPr lang="en-US" altLang="ko-KR" sz="1400" b="0" i="0" dirty="0">
                <a:solidFill>
                  <a:srgbClr val="000000"/>
                </a:solidFill>
                <a:effectLst/>
                <a:latin typeface="Malgun Gothic" panose="020B0503020000020004" pitchFamily="50" charset="-127"/>
                <a:ea typeface="Malgun Gothic" panose="020B0503020000020004" pitchFamily="50" charset="-127"/>
              </a:rPr>
              <a:t>(token)</a:t>
            </a:r>
            <a:r>
              <a:rPr lang="ko-KR" altLang="en-US" sz="1400" b="0" i="0" dirty="0">
                <a:solidFill>
                  <a:srgbClr val="000000"/>
                </a:solidFill>
                <a:effectLst/>
                <a:latin typeface="Malgun Gothic" panose="020B0503020000020004" pitchFamily="50" charset="-127"/>
                <a:ea typeface="Malgun Gothic" panose="020B0503020000020004" pitchFamily="50" charset="-127"/>
              </a:rPr>
              <a:t>이라 불리는 단위로 나누는 작업</a:t>
            </a:r>
            <a:endParaRPr lang="en-US" altLang="ko-KR" sz="1400" dirty="0">
              <a:solidFill>
                <a:srgbClr val="000000"/>
              </a:solidFill>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토큰의 단위는 상황에 따라 다르지만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보통 의미 있는 단위로 토큰을 정의</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5" name="TextBox 4">
            <a:extLst>
              <a:ext uri="{FF2B5EF4-FFF2-40B4-BE49-F238E27FC236}">
                <a16:creationId xmlns:a16="http://schemas.microsoft.com/office/drawing/2014/main" id="{AB33BFB9-0E28-4788-BA9C-AAF3359B5E2D}"/>
              </a:ext>
            </a:extLst>
          </p:cNvPr>
          <p:cNvSpPr txBox="1"/>
          <p:nvPr/>
        </p:nvSpPr>
        <p:spPr>
          <a:xfrm>
            <a:off x="2452814" y="2795469"/>
            <a:ext cx="6337761" cy="160043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r>
              <a:rPr lang="en-US" altLang="ko-KR" sz="1400" dirty="0">
                <a:solidFill>
                  <a:srgbClr val="000000"/>
                </a:solidFill>
                <a:latin typeface="Malgun Gothic" panose="020B0503020000020004" pitchFamily="50" charset="-127"/>
                <a:ea typeface="Malgun Gothic" panose="020B0503020000020004" pitchFamily="50" charset="-127"/>
              </a:rPr>
              <a:t>EX) </a:t>
            </a:r>
            <a:r>
              <a:rPr lang="ko-KR" altLang="en-US" sz="1400" b="0" i="0" dirty="0">
                <a:solidFill>
                  <a:srgbClr val="000000"/>
                </a:solidFill>
                <a:effectLst/>
                <a:latin typeface="Malgun Gothic" panose="020B0503020000020004" pitchFamily="50" charset="-127"/>
                <a:ea typeface="Malgun Gothic" panose="020B0503020000020004" pitchFamily="50" charset="-127"/>
              </a:rPr>
              <a:t>구두점</a:t>
            </a:r>
            <a:r>
              <a:rPr lang="en-US" altLang="ko-KR" sz="1400" b="0" i="0" dirty="0">
                <a:solidFill>
                  <a:srgbClr val="000000"/>
                </a:solidFill>
                <a:effectLst/>
                <a:latin typeface="Malgun Gothic" panose="020B0503020000020004" pitchFamily="50" charset="-127"/>
                <a:ea typeface="Malgun Gothic" panose="020B0503020000020004" pitchFamily="50" charset="-127"/>
              </a:rPr>
              <a:t>(punctuation)</a:t>
            </a:r>
            <a:r>
              <a:rPr lang="ko-KR" altLang="en-US" sz="1400" b="0" i="0" dirty="0">
                <a:solidFill>
                  <a:srgbClr val="000000"/>
                </a:solidFill>
                <a:effectLst/>
                <a:latin typeface="Malgun Gothic" panose="020B0503020000020004" pitchFamily="50" charset="-127"/>
                <a:ea typeface="Malgun Gothic" panose="020B0503020000020004" pitchFamily="50" charset="-127"/>
              </a:rPr>
              <a:t>과 같은 문자는 제외시키는 간단한 단어 토큰화 작업</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입력</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i="0" dirty="0">
                <a:solidFill>
                  <a:srgbClr val="000000"/>
                </a:solidFill>
                <a:effectLst/>
                <a:latin typeface="Malgun Gothic" panose="020B0503020000020004" pitchFamily="50" charset="-127"/>
                <a:ea typeface="Malgun Gothic" panose="020B0503020000020004" pitchFamily="50" charset="-127"/>
              </a:rPr>
              <a:t>Time is an illusion. Lunchtime double so!</a:t>
            </a:r>
            <a:endParaRPr lang="ko-KR" altLang="en-US" sz="140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출력 </a:t>
            </a:r>
            <a:r>
              <a:rPr lang="en-US" altLang="ko-KR" sz="1400" b="0" i="0" dirty="0">
                <a:solidFill>
                  <a:srgbClr val="000000"/>
                </a:solidFill>
                <a:effectLst/>
                <a:latin typeface="Malgun Gothic" panose="020B0503020000020004" pitchFamily="50" charset="-127"/>
                <a:ea typeface="Malgun Gothic" panose="020B0503020000020004" pitchFamily="50" charset="-127"/>
              </a:rPr>
              <a:t>: "Time", "is", "an", "</a:t>
            </a:r>
            <a:r>
              <a:rPr lang="en-US" altLang="ko-KR" sz="1400" b="0" i="0" dirty="0" err="1">
                <a:solidFill>
                  <a:srgbClr val="000000"/>
                </a:solidFill>
                <a:effectLst/>
                <a:latin typeface="Malgun Gothic" panose="020B0503020000020004" pitchFamily="50" charset="-127"/>
                <a:ea typeface="Malgun Gothic" panose="020B0503020000020004" pitchFamily="50" charset="-127"/>
              </a:rPr>
              <a:t>illustion</a:t>
            </a:r>
            <a:r>
              <a:rPr lang="en-US" altLang="ko-KR" sz="1400" b="0" i="0" dirty="0">
                <a:solidFill>
                  <a:srgbClr val="000000"/>
                </a:solidFill>
                <a:effectLst/>
                <a:latin typeface="Malgun Gothic" panose="020B0503020000020004" pitchFamily="50" charset="-127"/>
                <a:ea typeface="Malgun Gothic" panose="020B0503020000020004" pitchFamily="50" charset="-127"/>
              </a:rPr>
              <a:t>", "Lunchtime", "double", "so“</a:t>
            </a: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구두점을 지운 뒤에 띄어쓰기</a:t>
            </a:r>
            <a:r>
              <a:rPr lang="en-US" altLang="ko-KR" sz="1400" b="0" i="0" dirty="0">
                <a:solidFill>
                  <a:srgbClr val="000000"/>
                </a:solidFill>
                <a:effectLst/>
                <a:latin typeface="Malgun Gothic" panose="020B0503020000020004" pitchFamily="50" charset="-127"/>
                <a:ea typeface="Malgun Gothic" panose="020B0503020000020004" pitchFamily="50" charset="-127"/>
              </a:rPr>
              <a:t>(whitespace)</a:t>
            </a:r>
            <a:r>
              <a:rPr lang="ko-KR" altLang="en-US" sz="1400" b="0" i="0" dirty="0">
                <a:solidFill>
                  <a:srgbClr val="000000"/>
                </a:solidFill>
                <a:effectLst/>
                <a:latin typeface="Malgun Gothic" panose="020B0503020000020004" pitchFamily="50" charset="-127"/>
                <a:ea typeface="Malgun Gothic" panose="020B0503020000020004" pitchFamily="50" charset="-127"/>
              </a:rPr>
              <a:t>를 기준으로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잘라</a:t>
            </a:r>
            <a:r>
              <a:rPr lang="ko-KR" altLang="en-US" sz="1400" dirty="0" err="1">
                <a:solidFill>
                  <a:srgbClr val="000000"/>
                </a:solidFill>
                <a:latin typeface="Malgun Gothic" panose="020B0503020000020004" pitchFamily="50" charset="-127"/>
                <a:ea typeface="Malgun Gothic" panose="020B0503020000020004" pitchFamily="50" charset="-127"/>
              </a:rPr>
              <a:t>냄</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6" name="TextBox 5">
            <a:extLst>
              <a:ext uri="{FF2B5EF4-FFF2-40B4-BE49-F238E27FC236}">
                <a16:creationId xmlns:a16="http://schemas.microsoft.com/office/drawing/2014/main" id="{238B07AE-DB13-4C78-B206-6F11F0F29C6C}"/>
              </a:ext>
            </a:extLst>
          </p:cNvPr>
          <p:cNvSpPr txBox="1"/>
          <p:nvPr/>
        </p:nvSpPr>
        <p:spPr>
          <a:xfrm>
            <a:off x="6096000" y="6162079"/>
            <a:ext cx="6195927" cy="307777"/>
          </a:xfrm>
          <a:prstGeom prst="rect">
            <a:avLst/>
          </a:prstGeom>
          <a:noFill/>
        </p:spPr>
        <p:txBody>
          <a:bodyPr wrap="none" rtlCol="0">
            <a:spAutoFit/>
          </a:bodyPr>
          <a:lstStyle/>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 </a:t>
            </a:r>
            <a:r>
              <a:rPr lang="ko-KR" altLang="en-US" sz="1400" b="0" i="0" dirty="0">
                <a:solidFill>
                  <a:srgbClr val="000000"/>
                </a:solidFill>
                <a:effectLst/>
                <a:latin typeface="Malgun Gothic" panose="020B0503020000020004" pitchFamily="50" charset="-127"/>
                <a:ea typeface="Malgun Gothic" panose="020B0503020000020004" pitchFamily="50" charset="-127"/>
              </a:rPr>
              <a:t>구두점</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마침표</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컴마</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물음표</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세미콜론</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느낌표</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등과 같은 기호</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10" name="TextBox 9">
            <a:extLst>
              <a:ext uri="{FF2B5EF4-FFF2-40B4-BE49-F238E27FC236}">
                <a16:creationId xmlns:a16="http://schemas.microsoft.com/office/drawing/2014/main" id="{FB44100B-11BA-4099-AFC1-21963D63A89B}"/>
              </a:ext>
            </a:extLst>
          </p:cNvPr>
          <p:cNvSpPr txBox="1"/>
          <p:nvPr/>
        </p:nvSpPr>
        <p:spPr>
          <a:xfrm>
            <a:off x="11587774" y="119466"/>
            <a:ext cx="461986" cy="307777"/>
          </a:xfrm>
          <a:prstGeom prst="rect">
            <a:avLst/>
          </a:prstGeom>
          <a:noFill/>
        </p:spPr>
        <p:txBody>
          <a:bodyPr wrap="square" rtlCol="0">
            <a:spAutoFit/>
          </a:bodyPr>
          <a:lstStyle/>
          <a:p>
            <a:r>
              <a:rPr lang="en-US" altLang="ko-KR" sz="1400" dirty="0"/>
              <a:t>-2-</a:t>
            </a:r>
            <a:endParaRPr lang="ko-KR" altLang="en-US" sz="1400" dirty="0"/>
          </a:p>
        </p:txBody>
      </p:sp>
    </p:spTree>
    <p:extLst>
      <p:ext uri="{BB962C8B-B14F-4D97-AF65-F5344CB8AC3E}">
        <p14:creationId xmlns:p14="http://schemas.microsoft.com/office/powerpoint/2010/main" val="720992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sp>
        <p:nvSpPr>
          <p:cNvPr id="5" name="TextBox 4">
            <a:extLst>
              <a:ext uri="{FF2B5EF4-FFF2-40B4-BE49-F238E27FC236}">
                <a16:creationId xmlns:a16="http://schemas.microsoft.com/office/drawing/2014/main" id="{E1B4705D-A9BF-4757-BC58-34565B4BAC42}"/>
              </a:ext>
            </a:extLst>
          </p:cNvPr>
          <p:cNvSpPr txBox="1"/>
          <p:nvPr/>
        </p:nvSpPr>
        <p:spPr>
          <a:xfrm>
            <a:off x="838200" y="1564015"/>
            <a:ext cx="10998200" cy="523220"/>
          </a:xfrm>
          <a:prstGeom prst="rect">
            <a:avLst/>
          </a:prstGeom>
          <a:noFill/>
          <a:ln>
            <a:noFill/>
          </a:ln>
        </p:spPr>
        <p:txBody>
          <a:bodyPr wrap="square" rtlCol="0">
            <a:spAutoFit/>
          </a:bodyPr>
          <a:lstStyle/>
          <a:p>
            <a:pPr algn="l"/>
            <a:r>
              <a:rPr lang="en-US" altLang="ko-KR" sz="2800" b="1" i="0" dirty="0" err="1">
                <a:solidFill>
                  <a:srgbClr val="000000"/>
                </a:solidFill>
                <a:effectLst/>
                <a:latin typeface="Helvetica Neue"/>
              </a:rPr>
              <a:t>re.sub</a:t>
            </a:r>
            <a:r>
              <a:rPr lang="en-US" altLang="ko-KR" sz="2800" b="1" i="0" dirty="0">
                <a:solidFill>
                  <a:srgbClr val="000000"/>
                </a:solidFill>
                <a:effectLst/>
                <a:latin typeface="Helvetica Neue"/>
              </a:rPr>
              <a:t>() : </a:t>
            </a:r>
            <a:r>
              <a:rPr lang="ko-KR" altLang="en-US" sz="2800" b="1" i="0" dirty="0">
                <a:solidFill>
                  <a:srgbClr val="000000"/>
                </a:solidFill>
                <a:effectLst/>
                <a:latin typeface="Helvetica Neue"/>
              </a:rPr>
              <a:t>해당하는 문자열을 찾아 다른 문자로 대체한다</a:t>
            </a:r>
            <a:r>
              <a:rPr lang="en-US" altLang="ko-KR" sz="2800" b="1" i="0" dirty="0">
                <a:solidFill>
                  <a:srgbClr val="000000"/>
                </a:solidFill>
                <a:effectLst/>
                <a:latin typeface="Helvetica Neue"/>
              </a:rPr>
              <a:t>.</a:t>
            </a:r>
          </a:p>
        </p:txBody>
      </p:sp>
      <p:pic>
        <p:nvPicPr>
          <p:cNvPr id="7" name="그림 6">
            <a:extLst>
              <a:ext uri="{FF2B5EF4-FFF2-40B4-BE49-F238E27FC236}">
                <a16:creationId xmlns:a16="http://schemas.microsoft.com/office/drawing/2014/main" id="{99E79392-1F55-4E32-A9D4-6C307349C865}"/>
              </a:ext>
            </a:extLst>
          </p:cNvPr>
          <p:cNvPicPr>
            <a:picLocks noChangeAspect="1"/>
          </p:cNvPicPr>
          <p:nvPr/>
        </p:nvPicPr>
        <p:blipFill>
          <a:blip r:embed="rId3"/>
          <a:stretch>
            <a:fillRect/>
          </a:stretch>
        </p:blipFill>
        <p:spPr>
          <a:xfrm>
            <a:off x="838200" y="2349108"/>
            <a:ext cx="9626600" cy="1995759"/>
          </a:xfrm>
          <a:prstGeom prst="rect">
            <a:avLst/>
          </a:prstGeom>
        </p:spPr>
      </p:pic>
    </p:spTree>
    <p:extLst>
      <p:ext uri="{BB962C8B-B14F-4D97-AF65-F5344CB8AC3E}">
        <p14:creationId xmlns:p14="http://schemas.microsoft.com/office/powerpoint/2010/main" val="334592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05)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정규표현식</a:t>
            </a:r>
          </a:p>
        </p:txBody>
      </p:sp>
      <p:sp>
        <p:nvSpPr>
          <p:cNvPr id="5" name="TextBox 4">
            <a:extLst>
              <a:ext uri="{FF2B5EF4-FFF2-40B4-BE49-F238E27FC236}">
                <a16:creationId xmlns:a16="http://schemas.microsoft.com/office/drawing/2014/main" id="{E1B4705D-A9BF-4757-BC58-34565B4BAC42}"/>
              </a:ext>
            </a:extLst>
          </p:cNvPr>
          <p:cNvSpPr txBox="1"/>
          <p:nvPr/>
        </p:nvSpPr>
        <p:spPr>
          <a:xfrm>
            <a:off x="838200" y="1564015"/>
            <a:ext cx="10998200" cy="523220"/>
          </a:xfrm>
          <a:prstGeom prst="rect">
            <a:avLst/>
          </a:prstGeom>
          <a:noFill/>
          <a:ln>
            <a:noFill/>
          </a:ln>
        </p:spPr>
        <p:txBody>
          <a:bodyPr wrap="square" rtlCol="0">
            <a:spAutoFit/>
          </a:bodyPr>
          <a:lstStyle/>
          <a:p>
            <a:pPr algn="l"/>
            <a:r>
              <a:rPr lang="ko-KR" altLang="en-US" sz="2800" b="1" i="0" dirty="0">
                <a:solidFill>
                  <a:srgbClr val="000000"/>
                </a:solidFill>
                <a:effectLst/>
                <a:latin typeface="이사만루체 Medium" panose="00000600000000000000" pitchFamily="2" charset="-127"/>
                <a:ea typeface="이사만루체 Medium" panose="00000600000000000000" pitchFamily="2" charset="-127"/>
              </a:rPr>
              <a:t>정규 표현식을 이용한 토큰화</a:t>
            </a:r>
          </a:p>
        </p:txBody>
      </p:sp>
      <p:pic>
        <p:nvPicPr>
          <p:cNvPr id="6" name="그림 5">
            <a:extLst>
              <a:ext uri="{FF2B5EF4-FFF2-40B4-BE49-F238E27FC236}">
                <a16:creationId xmlns:a16="http://schemas.microsoft.com/office/drawing/2014/main" id="{6F3F22F4-C934-4D3E-88FB-A9A2201E9A57}"/>
              </a:ext>
            </a:extLst>
          </p:cNvPr>
          <p:cNvPicPr>
            <a:picLocks noChangeAspect="1"/>
          </p:cNvPicPr>
          <p:nvPr/>
        </p:nvPicPr>
        <p:blipFill>
          <a:blip r:embed="rId3"/>
          <a:stretch>
            <a:fillRect/>
          </a:stretch>
        </p:blipFill>
        <p:spPr>
          <a:xfrm>
            <a:off x="838200" y="2345138"/>
            <a:ext cx="10700422" cy="2210677"/>
          </a:xfrm>
          <a:prstGeom prst="rect">
            <a:avLst/>
          </a:prstGeom>
        </p:spPr>
      </p:pic>
    </p:spTree>
    <p:extLst>
      <p:ext uri="{BB962C8B-B14F-4D97-AF65-F5344CB8AC3E}">
        <p14:creationId xmlns:p14="http://schemas.microsoft.com/office/powerpoint/2010/main" val="31040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199" y="705948"/>
            <a:ext cx="8373533"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06)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정수 인코딩 </a:t>
            </a:r>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 dictionary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사용하기</a:t>
            </a:r>
          </a:p>
        </p:txBody>
      </p:sp>
      <p:pic>
        <p:nvPicPr>
          <p:cNvPr id="6" name="그림 5">
            <a:extLst>
              <a:ext uri="{FF2B5EF4-FFF2-40B4-BE49-F238E27FC236}">
                <a16:creationId xmlns:a16="http://schemas.microsoft.com/office/drawing/2014/main" id="{984B18A6-ECA5-48C1-BC91-EDD63063D5F1}"/>
              </a:ext>
            </a:extLst>
          </p:cNvPr>
          <p:cNvPicPr>
            <a:picLocks noChangeAspect="1"/>
          </p:cNvPicPr>
          <p:nvPr/>
        </p:nvPicPr>
        <p:blipFill>
          <a:blip r:embed="rId3"/>
          <a:stretch>
            <a:fillRect/>
          </a:stretch>
        </p:blipFill>
        <p:spPr>
          <a:xfrm>
            <a:off x="838200" y="2098751"/>
            <a:ext cx="10659533" cy="4339822"/>
          </a:xfrm>
          <a:prstGeom prst="rect">
            <a:avLst/>
          </a:prstGeom>
        </p:spPr>
      </p:pic>
      <p:sp>
        <p:nvSpPr>
          <p:cNvPr id="7" name="TextBox 6">
            <a:extLst>
              <a:ext uri="{FF2B5EF4-FFF2-40B4-BE49-F238E27FC236}">
                <a16:creationId xmlns:a16="http://schemas.microsoft.com/office/drawing/2014/main" id="{97999F7C-CE37-4B72-9D08-E04AA3B83B73}"/>
              </a:ext>
            </a:extLst>
          </p:cNvPr>
          <p:cNvSpPr txBox="1"/>
          <p:nvPr/>
        </p:nvSpPr>
        <p:spPr>
          <a:xfrm>
            <a:off x="838200" y="1564015"/>
            <a:ext cx="6410325" cy="523220"/>
          </a:xfrm>
          <a:prstGeom prst="rect">
            <a:avLst/>
          </a:prstGeom>
          <a:noFill/>
          <a:ln>
            <a:noFill/>
          </a:ln>
        </p:spPr>
        <p:txBody>
          <a:bodyPr wrap="square" rtlCol="0">
            <a:spAutoFit/>
          </a:bodyPr>
          <a:lstStyle/>
          <a:p>
            <a:pPr algn="l"/>
            <a:r>
              <a:rPr lang="ko-KR" altLang="en-US" sz="2800" b="1" i="0" dirty="0">
                <a:solidFill>
                  <a:srgbClr val="000000"/>
                </a:solidFill>
                <a:effectLst/>
                <a:latin typeface="이사만루체 Medium" panose="00000600000000000000" pitchFamily="2" charset="-127"/>
                <a:ea typeface="이사만루체 Medium" panose="00000600000000000000" pitchFamily="2" charset="-127"/>
              </a:rPr>
              <a:t>앞에서 사용한 </a:t>
            </a:r>
            <a:r>
              <a:rPr lang="ko-KR" altLang="en-US" sz="2800" b="1" i="0" dirty="0" err="1">
                <a:solidFill>
                  <a:srgbClr val="000000"/>
                </a:solidFill>
                <a:effectLst/>
                <a:latin typeface="이사만루체 Medium" panose="00000600000000000000" pitchFamily="2" charset="-127"/>
                <a:ea typeface="이사만루체 Medium" panose="00000600000000000000" pitchFamily="2" charset="-127"/>
              </a:rPr>
              <a:t>불용어</a:t>
            </a:r>
            <a:r>
              <a:rPr lang="ko-KR" altLang="en-US" sz="2800" b="1" i="0" dirty="0">
                <a:solidFill>
                  <a:srgbClr val="000000"/>
                </a:solidFill>
                <a:effectLst/>
                <a:latin typeface="이사만루체 Medium" panose="00000600000000000000" pitchFamily="2" charset="-127"/>
                <a:ea typeface="이사만루체 Medium" panose="00000600000000000000" pitchFamily="2" charset="-127"/>
              </a:rPr>
              <a:t> 제거 코드 이용</a:t>
            </a:r>
          </a:p>
        </p:txBody>
      </p:sp>
    </p:spTree>
    <p:extLst>
      <p:ext uri="{BB962C8B-B14F-4D97-AF65-F5344CB8AC3E}">
        <p14:creationId xmlns:p14="http://schemas.microsoft.com/office/powerpoint/2010/main" val="293572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984B18A6-ECA5-48C1-BC91-EDD63063D5F1}"/>
              </a:ext>
            </a:extLst>
          </p:cNvPr>
          <p:cNvPicPr>
            <a:picLocks noChangeAspect="1"/>
          </p:cNvPicPr>
          <p:nvPr/>
        </p:nvPicPr>
        <p:blipFill>
          <a:blip r:embed="rId3"/>
          <a:stretch>
            <a:fillRect/>
          </a:stretch>
        </p:blipFill>
        <p:spPr>
          <a:xfrm>
            <a:off x="838200" y="2098751"/>
            <a:ext cx="10659533" cy="4339822"/>
          </a:xfrm>
          <a:prstGeom prst="rect">
            <a:avLst/>
          </a:prstGeom>
        </p:spPr>
      </p:pic>
      <p:sp>
        <p:nvSpPr>
          <p:cNvPr id="7" name="TextBox 6">
            <a:extLst>
              <a:ext uri="{FF2B5EF4-FFF2-40B4-BE49-F238E27FC236}">
                <a16:creationId xmlns:a16="http://schemas.microsoft.com/office/drawing/2014/main" id="{97999F7C-CE37-4B72-9D08-E04AA3B83B73}"/>
              </a:ext>
            </a:extLst>
          </p:cNvPr>
          <p:cNvSpPr txBox="1"/>
          <p:nvPr/>
        </p:nvSpPr>
        <p:spPr>
          <a:xfrm>
            <a:off x="838200" y="1564015"/>
            <a:ext cx="5781675" cy="523220"/>
          </a:xfrm>
          <a:prstGeom prst="rect">
            <a:avLst/>
          </a:prstGeom>
          <a:noFill/>
          <a:ln>
            <a:noFill/>
          </a:ln>
        </p:spPr>
        <p:txBody>
          <a:bodyPr wrap="square" rtlCol="0">
            <a:spAutoFit/>
          </a:bodyPr>
          <a:lstStyle/>
          <a:p>
            <a:pPr algn="l"/>
            <a:r>
              <a:rPr lang="ko-KR" altLang="en-US" sz="2800" b="1" i="0" dirty="0">
                <a:solidFill>
                  <a:srgbClr val="000000"/>
                </a:solidFill>
                <a:effectLst/>
                <a:latin typeface="이사만루체 Medium" panose="00000600000000000000" pitchFamily="2" charset="-127"/>
                <a:ea typeface="이사만루체 Medium" panose="00000600000000000000" pitchFamily="2" charset="-127"/>
              </a:rPr>
              <a:t>앞에서 사용한 </a:t>
            </a:r>
            <a:r>
              <a:rPr lang="ko-KR" altLang="en-US" sz="2800" b="1" i="0" dirty="0" err="1">
                <a:solidFill>
                  <a:srgbClr val="000000"/>
                </a:solidFill>
                <a:effectLst/>
                <a:latin typeface="이사만루체 Medium" panose="00000600000000000000" pitchFamily="2" charset="-127"/>
                <a:ea typeface="이사만루체 Medium" panose="00000600000000000000" pitchFamily="2" charset="-127"/>
              </a:rPr>
              <a:t>불용어</a:t>
            </a:r>
            <a:r>
              <a:rPr lang="ko-KR" altLang="en-US" sz="2800" b="1" i="0" dirty="0">
                <a:solidFill>
                  <a:srgbClr val="000000"/>
                </a:solidFill>
                <a:effectLst/>
                <a:latin typeface="이사만루체 Medium" panose="00000600000000000000" pitchFamily="2" charset="-127"/>
                <a:ea typeface="이사만루체 Medium" panose="00000600000000000000" pitchFamily="2" charset="-127"/>
              </a:rPr>
              <a:t> 제거 코드 이용</a:t>
            </a:r>
          </a:p>
        </p:txBody>
      </p:sp>
      <p:sp>
        <p:nvSpPr>
          <p:cNvPr id="8" name="TextBox 7">
            <a:extLst>
              <a:ext uri="{FF2B5EF4-FFF2-40B4-BE49-F238E27FC236}">
                <a16:creationId xmlns:a16="http://schemas.microsoft.com/office/drawing/2014/main" id="{09BBB24E-BFA6-4F44-ACAA-D614875B67C3}"/>
              </a:ext>
            </a:extLst>
          </p:cNvPr>
          <p:cNvSpPr txBox="1"/>
          <p:nvPr/>
        </p:nvSpPr>
        <p:spPr>
          <a:xfrm>
            <a:off x="838199" y="705948"/>
            <a:ext cx="8373533"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06)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정수 인코딩 </a:t>
            </a:r>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 dictionary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사용하기</a:t>
            </a:r>
          </a:p>
        </p:txBody>
      </p:sp>
    </p:spTree>
    <p:extLst>
      <p:ext uri="{BB962C8B-B14F-4D97-AF65-F5344CB8AC3E}">
        <p14:creationId xmlns:p14="http://schemas.microsoft.com/office/powerpoint/2010/main" val="13348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06)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정수 인코딩</a:t>
            </a:r>
          </a:p>
        </p:txBody>
      </p:sp>
      <p:sp>
        <p:nvSpPr>
          <p:cNvPr id="7" name="TextBox 6">
            <a:extLst>
              <a:ext uri="{FF2B5EF4-FFF2-40B4-BE49-F238E27FC236}">
                <a16:creationId xmlns:a16="http://schemas.microsoft.com/office/drawing/2014/main" id="{97999F7C-CE37-4B72-9D08-E04AA3B83B73}"/>
              </a:ext>
            </a:extLst>
          </p:cNvPr>
          <p:cNvSpPr txBox="1"/>
          <p:nvPr/>
        </p:nvSpPr>
        <p:spPr>
          <a:xfrm>
            <a:off x="838200" y="1225350"/>
            <a:ext cx="10998200" cy="523220"/>
          </a:xfrm>
          <a:prstGeom prst="rect">
            <a:avLst/>
          </a:prstGeom>
          <a:noFill/>
          <a:ln>
            <a:noFill/>
          </a:ln>
        </p:spPr>
        <p:txBody>
          <a:bodyPr wrap="square" rtlCol="0">
            <a:spAutoFit/>
          </a:bodyPr>
          <a:lstStyle/>
          <a:p>
            <a:pPr algn="l"/>
            <a:r>
              <a:rPr lang="ko-KR" altLang="en-US" sz="2800" b="1" i="0" dirty="0">
                <a:solidFill>
                  <a:srgbClr val="000000"/>
                </a:solidFill>
                <a:effectLst/>
                <a:latin typeface="이사만루체 Medium" panose="00000600000000000000" pitchFamily="2" charset="-127"/>
                <a:ea typeface="이사만루체 Medium" panose="00000600000000000000" pitchFamily="2" charset="-127"/>
              </a:rPr>
              <a:t>빈도수가 높은 단어로 정렬</a:t>
            </a:r>
          </a:p>
        </p:txBody>
      </p:sp>
      <p:pic>
        <p:nvPicPr>
          <p:cNvPr id="5" name="그림 4">
            <a:extLst>
              <a:ext uri="{FF2B5EF4-FFF2-40B4-BE49-F238E27FC236}">
                <a16:creationId xmlns:a16="http://schemas.microsoft.com/office/drawing/2014/main" id="{9A096D77-8256-4715-9496-BA30B37DF95B}"/>
              </a:ext>
            </a:extLst>
          </p:cNvPr>
          <p:cNvPicPr>
            <a:picLocks noChangeAspect="1"/>
          </p:cNvPicPr>
          <p:nvPr/>
        </p:nvPicPr>
        <p:blipFill>
          <a:blip r:embed="rId3"/>
          <a:stretch>
            <a:fillRect/>
          </a:stretch>
        </p:blipFill>
        <p:spPr>
          <a:xfrm>
            <a:off x="955291" y="1733348"/>
            <a:ext cx="9262247" cy="1650539"/>
          </a:xfrm>
          <a:prstGeom prst="rect">
            <a:avLst/>
          </a:prstGeom>
        </p:spPr>
      </p:pic>
      <p:sp>
        <p:nvSpPr>
          <p:cNvPr id="8" name="TextBox 7">
            <a:extLst>
              <a:ext uri="{FF2B5EF4-FFF2-40B4-BE49-F238E27FC236}">
                <a16:creationId xmlns:a16="http://schemas.microsoft.com/office/drawing/2014/main" id="{14CF84CA-5029-4741-A3DA-35735CD4EB5C}"/>
              </a:ext>
            </a:extLst>
          </p:cNvPr>
          <p:cNvSpPr txBox="1"/>
          <p:nvPr/>
        </p:nvSpPr>
        <p:spPr>
          <a:xfrm>
            <a:off x="821267" y="3392819"/>
            <a:ext cx="10998200" cy="523220"/>
          </a:xfrm>
          <a:prstGeom prst="rect">
            <a:avLst/>
          </a:prstGeom>
          <a:noFill/>
          <a:ln>
            <a:noFill/>
          </a:ln>
        </p:spPr>
        <p:txBody>
          <a:bodyPr wrap="square" rtlCol="0">
            <a:spAutoFit/>
          </a:bodyPr>
          <a:lstStyle/>
          <a:p>
            <a:pPr algn="l"/>
            <a:r>
              <a:rPr lang="ko-KR" altLang="en-US" sz="2800" b="1" i="0" dirty="0">
                <a:solidFill>
                  <a:srgbClr val="000000"/>
                </a:solidFill>
                <a:effectLst/>
                <a:latin typeface="이사만루체 Medium" panose="00000600000000000000" pitchFamily="2" charset="-127"/>
                <a:ea typeface="이사만루체 Medium" panose="00000600000000000000" pitchFamily="2" charset="-127"/>
              </a:rPr>
              <a:t>높은 빈도수를 가진 단어일수록 낮은 정수 인덱스 부여</a:t>
            </a:r>
          </a:p>
        </p:txBody>
      </p:sp>
      <p:pic>
        <p:nvPicPr>
          <p:cNvPr id="11" name="그림 10">
            <a:extLst>
              <a:ext uri="{FF2B5EF4-FFF2-40B4-BE49-F238E27FC236}">
                <a16:creationId xmlns:a16="http://schemas.microsoft.com/office/drawing/2014/main" id="{8AE2F9FC-29B5-4931-AE92-452EFD75EA08}"/>
              </a:ext>
            </a:extLst>
          </p:cNvPr>
          <p:cNvPicPr>
            <a:picLocks noChangeAspect="1"/>
          </p:cNvPicPr>
          <p:nvPr/>
        </p:nvPicPr>
        <p:blipFill>
          <a:blip r:embed="rId4"/>
          <a:stretch>
            <a:fillRect/>
          </a:stretch>
        </p:blipFill>
        <p:spPr>
          <a:xfrm>
            <a:off x="838200" y="3924971"/>
            <a:ext cx="9262247" cy="2848373"/>
          </a:xfrm>
          <a:prstGeom prst="rect">
            <a:avLst/>
          </a:prstGeom>
        </p:spPr>
      </p:pic>
      <p:sp>
        <p:nvSpPr>
          <p:cNvPr id="12" name="TextBox 11">
            <a:extLst>
              <a:ext uri="{FF2B5EF4-FFF2-40B4-BE49-F238E27FC236}">
                <a16:creationId xmlns:a16="http://schemas.microsoft.com/office/drawing/2014/main" id="{260F4BC6-1A9D-4F41-A39A-20CA08BEA9EA}"/>
              </a:ext>
            </a:extLst>
          </p:cNvPr>
          <p:cNvSpPr txBox="1"/>
          <p:nvPr/>
        </p:nvSpPr>
        <p:spPr>
          <a:xfrm>
            <a:off x="838199" y="705948"/>
            <a:ext cx="8373533"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06)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정수 인코딩 </a:t>
            </a:r>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 dictionary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사용하기</a:t>
            </a:r>
          </a:p>
        </p:txBody>
      </p:sp>
    </p:spTree>
    <p:extLst>
      <p:ext uri="{BB962C8B-B14F-4D97-AF65-F5344CB8AC3E}">
        <p14:creationId xmlns:p14="http://schemas.microsoft.com/office/powerpoint/2010/main" val="120440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CF48-6D67-44E3-A8C6-E421E1D00DCE}"/>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06)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정수 인코딩</a:t>
            </a:r>
          </a:p>
        </p:txBody>
      </p:sp>
      <p:sp>
        <p:nvSpPr>
          <p:cNvPr id="7" name="TextBox 6">
            <a:extLst>
              <a:ext uri="{FF2B5EF4-FFF2-40B4-BE49-F238E27FC236}">
                <a16:creationId xmlns:a16="http://schemas.microsoft.com/office/drawing/2014/main" id="{97999F7C-CE37-4B72-9D08-E04AA3B83B73}"/>
              </a:ext>
            </a:extLst>
          </p:cNvPr>
          <p:cNvSpPr txBox="1"/>
          <p:nvPr/>
        </p:nvSpPr>
        <p:spPr>
          <a:xfrm>
            <a:off x="838200" y="1564015"/>
            <a:ext cx="10998200" cy="523220"/>
          </a:xfrm>
          <a:prstGeom prst="rect">
            <a:avLst/>
          </a:prstGeom>
          <a:noFill/>
          <a:ln>
            <a:noFill/>
          </a:ln>
        </p:spPr>
        <p:txBody>
          <a:bodyPr wrap="square" rtlCol="0">
            <a:spAutoFit/>
          </a:bodyPr>
          <a:lstStyle/>
          <a:p>
            <a:pPr algn="l"/>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인덱스가 </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16</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이상인 단어만 저장</a:t>
            </a:r>
          </a:p>
        </p:txBody>
      </p:sp>
      <p:pic>
        <p:nvPicPr>
          <p:cNvPr id="5" name="그림 4">
            <a:extLst>
              <a:ext uri="{FF2B5EF4-FFF2-40B4-BE49-F238E27FC236}">
                <a16:creationId xmlns:a16="http://schemas.microsoft.com/office/drawing/2014/main" id="{EE9CE40F-CE77-4224-AACD-5FA4057DD3EB}"/>
              </a:ext>
            </a:extLst>
          </p:cNvPr>
          <p:cNvPicPr>
            <a:picLocks noChangeAspect="1"/>
          </p:cNvPicPr>
          <p:nvPr/>
        </p:nvPicPr>
        <p:blipFill>
          <a:blip r:embed="rId3"/>
          <a:stretch>
            <a:fillRect/>
          </a:stretch>
        </p:blipFill>
        <p:spPr>
          <a:xfrm>
            <a:off x="838200" y="2345138"/>
            <a:ext cx="10748131" cy="3043565"/>
          </a:xfrm>
          <a:prstGeom prst="rect">
            <a:avLst/>
          </a:prstGeom>
        </p:spPr>
      </p:pic>
      <p:sp>
        <p:nvSpPr>
          <p:cNvPr id="8" name="TextBox 7">
            <a:extLst>
              <a:ext uri="{FF2B5EF4-FFF2-40B4-BE49-F238E27FC236}">
                <a16:creationId xmlns:a16="http://schemas.microsoft.com/office/drawing/2014/main" id="{FC6245C3-1CD5-4F8D-90FA-53C23431B1AF}"/>
              </a:ext>
            </a:extLst>
          </p:cNvPr>
          <p:cNvSpPr txBox="1"/>
          <p:nvPr/>
        </p:nvSpPr>
        <p:spPr>
          <a:xfrm>
            <a:off x="838199" y="705948"/>
            <a:ext cx="8373533"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06)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정수 인코딩 </a:t>
            </a:r>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 dictionary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사용하기</a:t>
            </a:r>
          </a:p>
        </p:txBody>
      </p:sp>
    </p:spTree>
    <p:extLst>
      <p:ext uri="{BB962C8B-B14F-4D97-AF65-F5344CB8AC3E}">
        <p14:creationId xmlns:p14="http://schemas.microsoft.com/office/powerpoint/2010/main" val="281851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7DEEF225-B549-4EC8-B7B9-605330926A0E}"/>
              </a:ext>
            </a:extLst>
          </p:cNvPr>
          <p:cNvSpPr>
            <a:spLocks noGrp="1"/>
          </p:cNvSpPr>
          <p:nvPr>
            <p:ph idx="1"/>
          </p:nvPr>
        </p:nvSpPr>
        <p:spPr/>
        <p:txBody>
          <a:bodyPr/>
          <a:lstStyle/>
          <a:p>
            <a:endParaRPr lang="ko-KR" altLang="en-US"/>
          </a:p>
        </p:txBody>
      </p:sp>
      <p:sp>
        <p:nvSpPr>
          <p:cNvPr id="5" name="TextBox 4">
            <a:extLst>
              <a:ext uri="{FF2B5EF4-FFF2-40B4-BE49-F238E27FC236}">
                <a16:creationId xmlns:a16="http://schemas.microsoft.com/office/drawing/2014/main" id="{37F3DCAF-A752-4B02-88FA-BE941F543DFC}"/>
              </a:ext>
            </a:extLst>
          </p:cNvPr>
          <p:cNvSpPr txBox="1"/>
          <p:nvPr/>
        </p:nvSpPr>
        <p:spPr>
          <a:xfrm>
            <a:off x="838200" y="1347895"/>
            <a:ext cx="10744200" cy="523220"/>
          </a:xfrm>
          <a:prstGeom prst="rect">
            <a:avLst/>
          </a:prstGeom>
          <a:noFill/>
          <a:ln>
            <a:noFill/>
          </a:ln>
        </p:spPr>
        <p:txBody>
          <a:bodyPr wrap="square" rtlCol="0">
            <a:spAutoFit/>
          </a:bodyPr>
          <a:lstStyle/>
          <a:p>
            <a:pPr algn="l"/>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counter()</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를 사용하면 중복을 제거하고 단어의 빈도수를 기록</a:t>
            </a:r>
          </a:p>
        </p:txBody>
      </p:sp>
      <p:sp>
        <p:nvSpPr>
          <p:cNvPr id="8" name="TextBox 7">
            <a:extLst>
              <a:ext uri="{FF2B5EF4-FFF2-40B4-BE49-F238E27FC236}">
                <a16:creationId xmlns:a16="http://schemas.microsoft.com/office/drawing/2014/main" id="{8498445E-2316-4EF0-8CFC-83E0FDCE3459}"/>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06)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정수 인코딩</a:t>
            </a:r>
          </a:p>
        </p:txBody>
      </p:sp>
      <p:sp>
        <p:nvSpPr>
          <p:cNvPr id="9" name="TextBox 8">
            <a:extLst>
              <a:ext uri="{FF2B5EF4-FFF2-40B4-BE49-F238E27FC236}">
                <a16:creationId xmlns:a16="http://schemas.microsoft.com/office/drawing/2014/main" id="{E82E9FD5-7829-483E-B89B-50587B6110DA}"/>
              </a:ext>
            </a:extLst>
          </p:cNvPr>
          <p:cNvSpPr txBox="1"/>
          <p:nvPr/>
        </p:nvSpPr>
        <p:spPr>
          <a:xfrm>
            <a:off x="838199" y="705948"/>
            <a:ext cx="8373533"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06)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정수 인코딩 </a:t>
            </a:r>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 counter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사용하기</a:t>
            </a:r>
          </a:p>
        </p:txBody>
      </p:sp>
      <p:pic>
        <p:nvPicPr>
          <p:cNvPr id="11" name="그림 10">
            <a:extLst>
              <a:ext uri="{FF2B5EF4-FFF2-40B4-BE49-F238E27FC236}">
                <a16:creationId xmlns:a16="http://schemas.microsoft.com/office/drawing/2014/main" id="{EC0D65C7-0457-4ED3-BE7B-41FB40AFD4F7}"/>
              </a:ext>
            </a:extLst>
          </p:cNvPr>
          <p:cNvPicPr>
            <a:picLocks noChangeAspect="1"/>
          </p:cNvPicPr>
          <p:nvPr/>
        </p:nvPicPr>
        <p:blipFill>
          <a:blip r:embed="rId3"/>
          <a:stretch>
            <a:fillRect/>
          </a:stretch>
        </p:blipFill>
        <p:spPr>
          <a:xfrm>
            <a:off x="846665" y="1783841"/>
            <a:ext cx="11040535" cy="4887891"/>
          </a:xfrm>
          <a:prstGeom prst="rect">
            <a:avLst/>
          </a:prstGeom>
        </p:spPr>
      </p:pic>
    </p:spTree>
    <p:extLst>
      <p:ext uri="{BB962C8B-B14F-4D97-AF65-F5344CB8AC3E}">
        <p14:creationId xmlns:p14="http://schemas.microsoft.com/office/powerpoint/2010/main" val="393169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498445E-2316-4EF0-8CFC-83E0FDCE3459}"/>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06)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정수 인코딩</a:t>
            </a:r>
          </a:p>
        </p:txBody>
      </p:sp>
      <p:sp>
        <p:nvSpPr>
          <p:cNvPr id="9" name="TextBox 8">
            <a:extLst>
              <a:ext uri="{FF2B5EF4-FFF2-40B4-BE49-F238E27FC236}">
                <a16:creationId xmlns:a16="http://schemas.microsoft.com/office/drawing/2014/main" id="{E82E9FD5-7829-483E-B89B-50587B6110DA}"/>
              </a:ext>
            </a:extLst>
          </p:cNvPr>
          <p:cNvSpPr txBox="1"/>
          <p:nvPr/>
        </p:nvSpPr>
        <p:spPr>
          <a:xfrm>
            <a:off x="838199" y="705948"/>
            <a:ext cx="8373533" cy="1107996"/>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06)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정수 인코딩 </a:t>
            </a:r>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 </a:t>
            </a:r>
            <a:r>
              <a:rPr lang="en-US" altLang="ko-KR" sz="3300" b="1" i="0" dirty="0">
                <a:solidFill>
                  <a:schemeClr val="accent1">
                    <a:lumMod val="50000"/>
                  </a:schemeClr>
                </a:solidFill>
                <a:effectLst/>
                <a:latin typeface="이사만루체 Medium" panose="00000600000000000000" pitchFamily="2" charset="-127"/>
                <a:ea typeface="이사만루체 Medium" panose="00000600000000000000" pitchFamily="2" charset="-127"/>
              </a:rPr>
              <a:t>NLTK</a:t>
            </a:r>
            <a:r>
              <a:rPr lang="ko-KR" altLang="en-US" sz="3300" b="1" i="0" dirty="0">
                <a:solidFill>
                  <a:schemeClr val="accent1">
                    <a:lumMod val="50000"/>
                  </a:schemeClr>
                </a:solidFill>
                <a:effectLst/>
                <a:latin typeface="이사만루체 Medium" panose="00000600000000000000" pitchFamily="2" charset="-127"/>
                <a:ea typeface="이사만루체 Medium" panose="00000600000000000000" pitchFamily="2" charset="-127"/>
              </a:rPr>
              <a:t>의 </a:t>
            </a:r>
            <a:r>
              <a:rPr lang="en-US" altLang="ko-KR" sz="3300" b="1" i="0" dirty="0" err="1">
                <a:solidFill>
                  <a:schemeClr val="accent1">
                    <a:lumMod val="50000"/>
                  </a:schemeClr>
                </a:solidFill>
                <a:effectLst/>
                <a:latin typeface="이사만루체 Medium" panose="00000600000000000000" pitchFamily="2" charset="-127"/>
                <a:ea typeface="이사만루체 Medium" panose="00000600000000000000" pitchFamily="2" charset="-127"/>
              </a:rPr>
              <a:t>FreqDist</a:t>
            </a:r>
            <a:r>
              <a:rPr lang="en-US" altLang="ko-KR" sz="3300" b="1" i="0" dirty="0">
                <a:solidFill>
                  <a:schemeClr val="accent1">
                    <a:lumMod val="50000"/>
                  </a:schemeClr>
                </a:solidFill>
                <a:effectLst/>
                <a:latin typeface="이사만루체 Medium" panose="00000600000000000000" pitchFamily="2" charset="-127"/>
                <a:ea typeface="이사만루체 Medium" panose="00000600000000000000" pitchFamily="2" charset="-127"/>
              </a:rPr>
              <a:t> </a:t>
            </a:r>
            <a:r>
              <a:rPr lang="ko-KR" altLang="en-US" sz="3300" b="1" i="0" dirty="0">
                <a:solidFill>
                  <a:schemeClr val="accent1">
                    <a:lumMod val="50000"/>
                  </a:schemeClr>
                </a:solidFill>
                <a:effectLst/>
                <a:latin typeface="이사만루체 Medium" panose="00000600000000000000" pitchFamily="2" charset="-127"/>
                <a:ea typeface="이사만루체 Medium" panose="00000600000000000000" pitchFamily="2" charset="-127"/>
              </a:rPr>
              <a:t>사용</a:t>
            </a:r>
          </a:p>
          <a:p>
            <a:endPar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endParaRPr>
          </a:p>
        </p:txBody>
      </p:sp>
      <p:pic>
        <p:nvPicPr>
          <p:cNvPr id="13" name="그림 12">
            <a:extLst>
              <a:ext uri="{FF2B5EF4-FFF2-40B4-BE49-F238E27FC236}">
                <a16:creationId xmlns:a16="http://schemas.microsoft.com/office/drawing/2014/main" id="{56813638-741B-4977-9790-8854C909B9EB}"/>
              </a:ext>
            </a:extLst>
          </p:cNvPr>
          <p:cNvPicPr>
            <a:picLocks noChangeAspect="1"/>
          </p:cNvPicPr>
          <p:nvPr/>
        </p:nvPicPr>
        <p:blipFill>
          <a:blip r:embed="rId3"/>
          <a:stretch>
            <a:fillRect/>
          </a:stretch>
        </p:blipFill>
        <p:spPr>
          <a:xfrm>
            <a:off x="838198" y="1597026"/>
            <a:ext cx="3445935" cy="4785344"/>
          </a:xfrm>
          <a:prstGeom prst="rect">
            <a:avLst/>
          </a:prstGeom>
        </p:spPr>
      </p:pic>
      <p:sp>
        <p:nvSpPr>
          <p:cNvPr id="14" name="TextBox 13">
            <a:extLst>
              <a:ext uri="{FF2B5EF4-FFF2-40B4-BE49-F238E27FC236}">
                <a16:creationId xmlns:a16="http://schemas.microsoft.com/office/drawing/2014/main" id="{A24BFF9D-F4BA-4239-A154-E091FE6C3F52}"/>
              </a:ext>
            </a:extLst>
          </p:cNvPr>
          <p:cNvSpPr txBox="1"/>
          <p:nvPr/>
        </p:nvSpPr>
        <p:spPr>
          <a:xfrm>
            <a:off x="5287862" y="1533415"/>
            <a:ext cx="5943600" cy="954107"/>
          </a:xfrm>
          <a:prstGeom prst="rect">
            <a:avLst/>
          </a:prstGeom>
          <a:noFill/>
          <a:ln>
            <a:noFill/>
          </a:ln>
        </p:spPr>
        <p:txBody>
          <a:bodyPr wrap="square" rtlCol="0">
            <a:spAutoFit/>
          </a:bodyPr>
          <a:lstStyle/>
          <a:p>
            <a:pPr algn="l"/>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enumerate()</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를 사용하면 더 짧은 코드로 인덱스를 부여</a:t>
            </a:r>
          </a:p>
        </p:txBody>
      </p:sp>
      <p:pic>
        <p:nvPicPr>
          <p:cNvPr id="16" name="그림 15">
            <a:extLst>
              <a:ext uri="{FF2B5EF4-FFF2-40B4-BE49-F238E27FC236}">
                <a16:creationId xmlns:a16="http://schemas.microsoft.com/office/drawing/2014/main" id="{24285F38-444B-4A03-9042-000BB1CEA96E}"/>
              </a:ext>
            </a:extLst>
          </p:cNvPr>
          <p:cNvPicPr>
            <a:picLocks noChangeAspect="1"/>
          </p:cNvPicPr>
          <p:nvPr/>
        </p:nvPicPr>
        <p:blipFill>
          <a:blip r:embed="rId4"/>
          <a:stretch>
            <a:fillRect/>
          </a:stretch>
        </p:blipFill>
        <p:spPr>
          <a:xfrm>
            <a:off x="5287862" y="2581400"/>
            <a:ext cx="6645475" cy="2816775"/>
          </a:xfrm>
          <a:prstGeom prst="rect">
            <a:avLst/>
          </a:prstGeom>
        </p:spPr>
      </p:pic>
    </p:spTree>
    <p:extLst>
      <p:ext uri="{BB962C8B-B14F-4D97-AF65-F5344CB8AC3E}">
        <p14:creationId xmlns:p14="http://schemas.microsoft.com/office/powerpoint/2010/main" val="304705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F3DCAF-A752-4B02-88FA-BE941F543DFC}"/>
              </a:ext>
            </a:extLst>
          </p:cNvPr>
          <p:cNvSpPr txBox="1"/>
          <p:nvPr/>
        </p:nvSpPr>
        <p:spPr>
          <a:xfrm>
            <a:off x="838199" y="1584960"/>
            <a:ext cx="10202333" cy="954107"/>
          </a:xfrm>
          <a:prstGeom prst="rect">
            <a:avLst/>
          </a:prstGeom>
          <a:noFill/>
          <a:ln>
            <a:noFill/>
          </a:ln>
        </p:spPr>
        <p:txBody>
          <a:bodyPr wrap="square" rtlCol="0">
            <a:spAutoFit/>
          </a:bodyPr>
          <a:lstStyle/>
          <a:p>
            <a:pPr algn="l"/>
            <a:r>
              <a:rPr lang="en-US" altLang="ko-KR" sz="2800" i="0" dirty="0" err="1">
                <a:solidFill>
                  <a:srgbClr val="000000"/>
                </a:solidFill>
                <a:effectLst/>
                <a:latin typeface="이사만루체 Medium" panose="00000600000000000000" pitchFamily="2" charset="-127"/>
                <a:ea typeface="이사만루체 Medium" panose="00000600000000000000" pitchFamily="2" charset="-127"/>
              </a:rPr>
              <a:t>texts_to_sequences</a:t>
            </a:r>
            <a:r>
              <a:rPr lang="en-US" altLang="ko-KR" sz="2800" i="0" dirty="0">
                <a:solidFill>
                  <a:srgbClr val="000000"/>
                </a:solidFill>
                <a:effectLst/>
                <a:latin typeface="이사만루체 Medium" panose="00000600000000000000" pitchFamily="2" charset="-127"/>
                <a:ea typeface="이사만루체 Medium" panose="00000600000000000000" pitchFamily="2" charset="-127"/>
              </a:rPr>
              <a:t>()</a:t>
            </a:r>
            <a:r>
              <a:rPr lang="ko-KR" altLang="en-US" sz="2800" i="0" dirty="0">
                <a:solidFill>
                  <a:srgbClr val="000000"/>
                </a:solidFill>
                <a:effectLst/>
                <a:latin typeface="이사만루체 Medium" panose="00000600000000000000" pitchFamily="2" charset="-127"/>
                <a:ea typeface="이사만루체 Medium" panose="00000600000000000000" pitchFamily="2" charset="-127"/>
              </a:rPr>
              <a:t>는 입력으로 들어온 코퍼스에 대해서 각 단어를 이미 정해진 인덱스로 변환</a:t>
            </a:r>
          </a:p>
        </p:txBody>
      </p:sp>
      <p:sp>
        <p:nvSpPr>
          <p:cNvPr id="6" name="TextBox 5">
            <a:extLst>
              <a:ext uri="{FF2B5EF4-FFF2-40B4-BE49-F238E27FC236}">
                <a16:creationId xmlns:a16="http://schemas.microsoft.com/office/drawing/2014/main" id="{7366BC79-CC18-4A05-8458-BBCFF2AF0CAA}"/>
              </a:ext>
            </a:extLst>
          </p:cNvPr>
          <p:cNvSpPr txBox="1"/>
          <p:nvPr/>
        </p:nvSpPr>
        <p:spPr>
          <a:xfrm>
            <a:off x="838200" y="705948"/>
            <a:ext cx="4961466" cy="600164"/>
          </a:xfrm>
          <a:prstGeom prst="rect">
            <a:avLst/>
          </a:prstGeom>
          <a:noFill/>
          <a:ln>
            <a:noFill/>
          </a:ln>
        </p:spPr>
        <p:txBody>
          <a:bodyPr wrap="square" rtlCol="0">
            <a:spAutoFit/>
          </a:bodyPr>
          <a:lstStyle/>
          <a:p>
            <a:r>
              <a:rPr lang="en-US" altLang="ko-KR" sz="3300" dirty="0">
                <a:solidFill>
                  <a:schemeClr val="accent1">
                    <a:lumMod val="50000"/>
                  </a:schemeClr>
                </a:solidFill>
                <a:latin typeface="이사만루체 Medium" panose="00000600000000000000" pitchFamily="2" charset="-127"/>
                <a:ea typeface="이사만루체 Medium" panose="00000600000000000000" pitchFamily="2" charset="-127"/>
              </a:rPr>
              <a:t>06) </a:t>
            </a:r>
            <a:r>
              <a:rPr lang="ko-KR" altLang="en-US" sz="3300" dirty="0">
                <a:solidFill>
                  <a:schemeClr val="accent1">
                    <a:lumMod val="50000"/>
                  </a:schemeClr>
                </a:solidFill>
                <a:latin typeface="이사만루체 Medium" panose="00000600000000000000" pitchFamily="2" charset="-127"/>
                <a:ea typeface="이사만루체 Medium" panose="00000600000000000000" pitchFamily="2" charset="-127"/>
              </a:rPr>
              <a:t>정수 인코딩</a:t>
            </a:r>
          </a:p>
        </p:txBody>
      </p:sp>
      <p:pic>
        <p:nvPicPr>
          <p:cNvPr id="7" name="그림 6">
            <a:extLst>
              <a:ext uri="{FF2B5EF4-FFF2-40B4-BE49-F238E27FC236}">
                <a16:creationId xmlns:a16="http://schemas.microsoft.com/office/drawing/2014/main" id="{6A08DDBC-8E2C-4FB2-A53D-DDAFE065C3EE}"/>
              </a:ext>
            </a:extLst>
          </p:cNvPr>
          <p:cNvPicPr>
            <a:picLocks noChangeAspect="1"/>
          </p:cNvPicPr>
          <p:nvPr/>
        </p:nvPicPr>
        <p:blipFill>
          <a:blip r:embed="rId3"/>
          <a:stretch>
            <a:fillRect/>
          </a:stretch>
        </p:blipFill>
        <p:spPr>
          <a:xfrm>
            <a:off x="1151468" y="2539067"/>
            <a:ext cx="10007599" cy="3997200"/>
          </a:xfrm>
          <a:prstGeom prst="rect">
            <a:avLst/>
          </a:prstGeom>
        </p:spPr>
      </p:pic>
    </p:spTree>
    <p:extLst>
      <p:ext uri="{BB962C8B-B14F-4D97-AF65-F5344CB8AC3E}">
        <p14:creationId xmlns:p14="http://schemas.microsoft.com/office/powerpoint/2010/main" val="417704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1607503" y="3896582"/>
            <a:ext cx="7269595" cy="1665319"/>
          </a:xfrm>
          <a:prstGeom prst="rect">
            <a:avLst/>
          </a:prstGeom>
        </p:spPr>
      </p:pic>
      <p:pic>
        <p:nvPicPr>
          <p:cNvPr id="3" name="Object 2"/>
          <p:cNvPicPr>
            <a:picLocks noChangeAspect="1"/>
          </p:cNvPicPr>
          <p:nvPr/>
        </p:nvPicPr>
        <p:blipFill>
          <a:blip r:embed="rId3" cstate="print"/>
          <a:stretch>
            <a:fillRect/>
          </a:stretch>
        </p:blipFill>
        <p:spPr>
          <a:xfrm>
            <a:off x="2802572" y="1368110"/>
            <a:ext cx="6505733" cy="844739"/>
          </a:xfrm>
          <a:prstGeom prst="rect">
            <a:avLst/>
          </a:prstGeom>
        </p:spPr>
      </p:pic>
      <p:pic>
        <p:nvPicPr>
          <p:cNvPr id="4" name="Object 3"/>
          <p:cNvPicPr>
            <a:picLocks noChangeAspect="1"/>
          </p:cNvPicPr>
          <p:nvPr/>
        </p:nvPicPr>
        <p:blipFill>
          <a:blip r:embed="rId4" cstate="print"/>
          <a:stretch>
            <a:fillRect/>
          </a:stretch>
        </p:blipFill>
        <p:spPr>
          <a:xfrm>
            <a:off x="6546145" y="1976093"/>
            <a:ext cx="3656442" cy="2124289"/>
          </a:xfrm>
          <a:prstGeom prst="rect">
            <a:avLst/>
          </a:prstGeom>
        </p:spPr>
      </p:pic>
      <p:grpSp>
        <p:nvGrpSpPr>
          <p:cNvPr id="1001" name="그룹 1001"/>
          <p:cNvGrpSpPr/>
          <p:nvPr/>
        </p:nvGrpSpPr>
        <p:grpSpPr>
          <a:xfrm>
            <a:off x="6898986" y="3306889"/>
            <a:ext cx="3938167" cy="862444"/>
            <a:chOff x="10348478" y="4960334"/>
            <a:chExt cx="5907251" cy="1293666"/>
          </a:xfrm>
        </p:grpSpPr>
        <p:pic>
          <p:nvPicPr>
            <p:cNvPr id="6" name="Object 5"/>
            <p:cNvPicPr>
              <a:picLocks noChangeAspect="1"/>
            </p:cNvPicPr>
            <p:nvPr/>
          </p:nvPicPr>
          <p:blipFill>
            <a:blip r:embed="rId5" cstate="print"/>
            <a:stretch>
              <a:fillRect/>
            </a:stretch>
          </p:blipFill>
          <p:spPr>
            <a:xfrm>
              <a:off x="10348478" y="4960334"/>
              <a:ext cx="5907251" cy="1293666"/>
            </a:xfrm>
            <a:prstGeom prst="rect">
              <a:avLst/>
            </a:prstGeom>
          </p:spPr>
        </p:pic>
      </p:grpSp>
      <p:grpSp>
        <p:nvGrpSpPr>
          <p:cNvPr id="1002" name="그룹 1002"/>
          <p:cNvGrpSpPr/>
          <p:nvPr/>
        </p:nvGrpSpPr>
        <p:grpSpPr>
          <a:xfrm>
            <a:off x="10298488" y="1962762"/>
            <a:ext cx="4123992" cy="293293"/>
            <a:chOff x="15447732" y="2944142"/>
            <a:chExt cx="6185988" cy="439940"/>
          </a:xfrm>
        </p:grpSpPr>
        <p:pic>
          <p:nvPicPr>
            <p:cNvPr id="9" name="Object 8"/>
            <p:cNvPicPr>
              <a:picLocks noChangeAspect="1"/>
            </p:cNvPicPr>
            <p:nvPr/>
          </p:nvPicPr>
          <p:blipFill>
            <a:blip r:embed="rId6" cstate="print"/>
            <a:stretch>
              <a:fillRect/>
            </a:stretch>
          </p:blipFill>
          <p:spPr>
            <a:xfrm rot="-13140000">
              <a:off x="15447732" y="2944142"/>
              <a:ext cx="6185988" cy="439940"/>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66028-C757-40FF-9EF6-8A4DF9C56F0B}"/>
              </a:ext>
            </a:extLst>
          </p:cNvPr>
          <p:cNvSpPr txBox="1"/>
          <p:nvPr/>
        </p:nvSpPr>
        <p:spPr>
          <a:xfrm>
            <a:off x="205445" y="794891"/>
            <a:ext cx="10373353" cy="1384995"/>
          </a:xfrm>
          <a:prstGeom prst="rect">
            <a:avLst/>
          </a:prstGeom>
          <a:noFill/>
        </p:spPr>
        <p:txBody>
          <a:bodyPr wrap="none" rtlCol="0">
            <a:spAutoFit/>
          </a:bodyPr>
          <a:lstStyle/>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토큰의 단위를 단어</a:t>
            </a:r>
            <a:r>
              <a:rPr lang="en-US" altLang="ko-KR" sz="1400" b="0" i="0" dirty="0">
                <a:solidFill>
                  <a:srgbClr val="000000"/>
                </a:solidFill>
                <a:effectLst/>
                <a:latin typeface="Malgun Gothic" panose="020B0503020000020004" pitchFamily="50" charset="-127"/>
                <a:ea typeface="Malgun Gothic" panose="020B0503020000020004" pitchFamily="50" charset="-127"/>
              </a:rPr>
              <a:t>(word)</a:t>
            </a:r>
            <a:r>
              <a:rPr lang="ko-KR" altLang="en-US" sz="1400" b="0" i="0" dirty="0">
                <a:solidFill>
                  <a:srgbClr val="000000"/>
                </a:solidFill>
                <a:effectLst/>
                <a:latin typeface="Malgun Gothic" panose="020B0503020000020004" pitchFamily="50" charset="-127"/>
                <a:ea typeface="Malgun Gothic" panose="020B0503020000020004" pitchFamily="50" charset="-127"/>
              </a:rPr>
              <a:t>로 하는 경우</a:t>
            </a:r>
            <a:r>
              <a:rPr lang="en-US" altLang="ko-KR" sz="1400" dirty="0">
                <a:solidFill>
                  <a:srgbClr val="000000"/>
                </a:solidFill>
                <a:latin typeface="Malgun Gothic" panose="020B0503020000020004" pitchFamily="50" charset="-127"/>
                <a:ea typeface="Malgun Gothic" panose="020B0503020000020004" pitchFamily="50" charset="-127"/>
              </a:rPr>
              <a:t> -&gt; </a:t>
            </a:r>
            <a:r>
              <a:rPr lang="ko-KR" altLang="en-US" sz="1400" b="0" i="0" dirty="0">
                <a:solidFill>
                  <a:srgbClr val="000000"/>
                </a:solidFill>
                <a:effectLst/>
                <a:latin typeface="Malgun Gothic" panose="020B0503020000020004" pitchFamily="50" charset="-127"/>
                <a:ea typeface="Malgun Gothic" panose="020B0503020000020004" pitchFamily="50" charset="-127"/>
              </a:rPr>
              <a:t>단어 토큰화</a:t>
            </a:r>
            <a:r>
              <a:rPr lang="en-US" altLang="ko-KR" sz="1400" b="0" i="0" dirty="0">
                <a:solidFill>
                  <a:srgbClr val="000000"/>
                </a:solidFill>
                <a:effectLst/>
                <a:latin typeface="Malgun Gothic" panose="020B0503020000020004" pitchFamily="50" charset="-127"/>
                <a:ea typeface="Malgun Gothic" panose="020B0503020000020004" pitchFamily="50" charset="-127"/>
              </a:rPr>
              <a:t>(word tokenization)</a:t>
            </a:r>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다만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여기서 단어</a:t>
            </a:r>
            <a:r>
              <a:rPr lang="en-US" altLang="ko-KR" sz="1400" b="0" i="0" dirty="0">
                <a:solidFill>
                  <a:srgbClr val="000000"/>
                </a:solidFill>
                <a:effectLst/>
                <a:latin typeface="Malgun Gothic" panose="020B0503020000020004" pitchFamily="50" charset="-127"/>
                <a:ea typeface="Malgun Gothic" panose="020B0503020000020004" pitchFamily="50" charset="-127"/>
              </a:rPr>
              <a:t>(word)</a:t>
            </a:r>
            <a:r>
              <a:rPr lang="ko-KR" altLang="en-US" sz="1400" b="0" i="0" dirty="0">
                <a:solidFill>
                  <a:srgbClr val="000000"/>
                </a:solidFill>
                <a:effectLst/>
                <a:latin typeface="Malgun Gothic" panose="020B0503020000020004" pitchFamily="50" charset="-127"/>
                <a:ea typeface="Malgun Gothic" panose="020B0503020000020004" pitchFamily="50" charset="-127"/>
              </a:rPr>
              <a:t>는 단어 단위 외에도 </a:t>
            </a:r>
            <a:r>
              <a:rPr lang="ko-KR" altLang="en-US" sz="1400" b="0" i="0" dirty="0" err="1">
                <a:solidFill>
                  <a:srgbClr val="000000"/>
                </a:solidFill>
                <a:effectLst/>
                <a:latin typeface="Malgun Gothic" panose="020B0503020000020004" pitchFamily="50" charset="-127"/>
                <a:ea typeface="Malgun Gothic" panose="020B0503020000020004" pitchFamily="50" charset="-127"/>
              </a:rPr>
              <a:t>단어구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의미를 갖는 문자열로도 간주</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보통 토큰화 작업은 단순히 구두점이나 특수문자를 전부 제거하는 정제</a:t>
            </a:r>
            <a:r>
              <a:rPr lang="en-US" altLang="ko-KR" sz="1400" b="0" i="0" dirty="0">
                <a:solidFill>
                  <a:srgbClr val="000000"/>
                </a:solidFill>
                <a:effectLst/>
                <a:latin typeface="Malgun Gothic" panose="020B0503020000020004" pitchFamily="50" charset="-127"/>
                <a:ea typeface="Malgun Gothic" panose="020B0503020000020004" pitchFamily="50" charset="-127"/>
              </a:rPr>
              <a:t>(cleaning) </a:t>
            </a:r>
            <a:r>
              <a:rPr lang="ko-KR" altLang="en-US" sz="1400" b="0" i="0" dirty="0">
                <a:solidFill>
                  <a:srgbClr val="000000"/>
                </a:solidFill>
                <a:effectLst/>
                <a:latin typeface="Malgun Gothic" panose="020B0503020000020004" pitchFamily="50" charset="-127"/>
                <a:ea typeface="Malgun Gothic" panose="020B0503020000020004" pitchFamily="50" charset="-127"/>
              </a:rPr>
              <a:t>작업을 수행하는 것만으로 해결되지 않</a:t>
            </a:r>
            <a:r>
              <a:rPr lang="ko-KR" altLang="en-US" sz="1400" dirty="0">
                <a:solidFill>
                  <a:srgbClr val="000000"/>
                </a:solidFill>
                <a:latin typeface="Malgun Gothic" panose="020B0503020000020004" pitchFamily="50" charset="-127"/>
                <a:ea typeface="Malgun Gothic" panose="020B0503020000020004" pitchFamily="50" charset="-127"/>
              </a:rPr>
              <a:t>음</a:t>
            </a:r>
            <a:r>
              <a:rPr lang="en-US" altLang="ko-KR" sz="1400" dirty="0">
                <a:solidFill>
                  <a:srgbClr val="000000"/>
                </a:solidFill>
                <a:latin typeface="Malgun Gothic" panose="020B0503020000020004" pitchFamily="50" charset="-127"/>
                <a:ea typeface="Malgun Gothic" panose="020B0503020000020004" pitchFamily="50" charset="-127"/>
              </a:rPr>
              <a:t>.</a:t>
            </a:r>
          </a:p>
          <a:p>
            <a:pPr marL="285750" indent="-285750" algn="l">
              <a:buFont typeface="Wingdings" panose="05000000000000000000" pitchFamily="2" charset="2"/>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1" dirty="0">
                <a:solidFill>
                  <a:srgbClr val="FF0000"/>
                </a:solidFill>
                <a:effectLst/>
                <a:latin typeface="Malgun Gothic" panose="020B0503020000020004" pitchFamily="50" charset="-127"/>
                <a:ea typeface="Malgun Gothic" panose="020B0503020000020004" pitchFamily="50" charset="-127"/>
              </a:rPr>
              <a:t>구두점이나 특수문자를 전부 제거하면 토큰이 의미를 잃어버리는 경우가 발생</a:t>
            </a:r>
            <a:r>
              <a:rPr lang="ko-KR" altLang="en-US" sz="1400" b="0" i="0" dirty="0">
                <a:solidFill>
                  <a:srgbClr val="000000"/>
                </a:solidFill>
                <a:effectLst/>
                <a:latin typeface="Malgun Gothic" panose="020B0503020000020004" pitchFamily="50" charset="-127"/>
                <a:ea typeface="Malgun Gothic" panose="020B0503020000020004" pitchFamily="50" charset="-127"/>
              </a:rPr>
              <a:t>하기도 함</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3" name="TextBox 2">
            <a:extLst>
              <a:ext uri="{FF2B5EF4-FFF2-40B4-BE49-F238E27FC236}">
                <a16:creationId xmlns:a16="http://schemas.microsoft.com/office/drawing/2014/main" id="{135C0B1A-E9DE-4B0D-82B2-19EDA82B615B}"/>
              </a:ext>
            </a:extLst>
          </p:cNvPr>
          <p:cNvSpPr txBox="1"/>
          <p:nvPr/>
        </p:nvSpPr>
        <p:spPr>
          <a:xfrm>
            <a:off x="0" y="2777728"/>
            <a:ext cx="4549515" cy="369332"/>
          </a:xfrm>
          <a:prstGeom prst="rect">
            <a:avLst/>
          </a:prstGeom>
          <a:noFill/>
        </p:spPr>
        <p:txBody>
          <a:bodyPr wrap="none" rtlCol="0">
            <a:spAutoFit/>
          </a:bodyPr>
          <a:lstStyle/>
          <a:p>
            <a:r>
              <a:rPr lang="en-US" altLang="ko-KR" b="1" dirty="0">
                <a:solidFill>
                  <a:srgbClr val="000000"/>
                </a:solidFill>
                <a:latin typeface="Malgun Gothic" panose="020B0503020000020004" pitchFamily="50" charset="-127"/>
                <a:ea typeface="Malgun Gothic" panose="020B0503020000020004" pitchFamily="50" charset="-127"/>
              </a:rPr>
              <a:t>1</a:t>
            </a:r>
            <a:r>
              <a:rPr lang="en-US" altLang="ko-KR" b="1" i="0" dirty="0">
                <a:solidFill>
                  <a:srgbClr val="000000"/>
                </a:solidFill>
                <a:effectLst/>
                <a:latin typeface="Malgun Gothic" panose="020B0503020000020004" pitchFamily="50" charset="-127"/>
                <a:ea typeface="Malgun Gothic" panose="020B0503020000020004" pitchFamily="50" charset="-127"/>
              </a:rPr>
              <a:t>-2. </a:t>
            </a:r>
            <a:r>
              <a:rPr lang="ko-KR" altLang="en-US" b="1" i="0" dirty="0">
                <a:solidFill>
                  <a:srgbClr val="000000"/>
                </a:solidFill>
                <a:effectLst/>
                <a:latin typeface="Malgun Gothic" panose="020B0503020000020004" pitchFamily="50" charset="-127"/>
                <a:ea typeface="Malgun Gothic" panose="020B0503020000020004" pitchFamily="50" charset="-127"/>
              </a:rPr>
              <a:t>문장 토큰화</a:t>
            </a:r>
            <a:r>
              <a:rPr lang="en-US" altLang="ko-KR" b="1" i="0" dirty="0">
                <a:solidFill>
                  <a:srgbClr val="000000"/>
                </a:solidFill>
                <a:effectLst/>
                <a:latin typeface="Malgun Gothic" panose="020B0503020000020004" pitchFamily="50" charset="-127"/>
                <a:ea typeface="Malgun Gothic" panose="020B0503020000020004" pitchFamily="50" charset="-127"/>
              </a:rPr>
              <a:t>(Sentence Tokenization)</a:t>
            </a:r>
          </a:p>
        </p:txBody>
      </p:sp>
      <p:sp>
        <p:nvSpPr>
          <p:cNvPr id="4" name="TextBox 3">
            <a:extLst>
              <a:ext uri="{FF2B5EF4-FFF2-40B4-BE49-F238E27FC236}">
                <a16:creationId xmlns:a16="http://schemas.microsoft.com/office/drawing/2014/main" id="{FB1EC98B-698B-417E-A422-488D7454DA02}"/>
              </a:ext>
            </a:extLst>
          </p:cNvPr>
          <p:cNvSpPr txBox="1"/>
          <p:nvPr/>
        </p:nvSpPr>
        <p:spPr>
          <a:xfrm>
            <a:off x="0" y="54084"/>
            <a:ext cx="4161332" cy="369332"/>
          </a:xfrm>
          <a:prstGeom prst="rect">
            <a:avLst/>
          </a:prstGeom>
          <a:noFill/>
        </p:spPr>
        <p:txBody>
          <a:bodyPr wrap="none" rtlCol="0">
            <a:spAutoFit/>
          </a:bodyPr>
          <a:lstStyle/>
          <a:p>
            <a:r>
              <a:rPr lang="en-US" altLang="ko-KR" sz="1800" b="1" i="0" dirty="0">
                <a:solidFill>
                  <a:srgbClr val="000000"/>
                </a:solidFill>
                <a:effectLst/>
                <a:latin typeface="Malgun Gothic" panose="020B0503020000020004" pitchFamily="50" charset="-127"/>
                <a:ea typeface="Malgun Gothic" panose="020B0503020000020004" pitchFamily="50" charset="-127"/>
              </a:rPr>
              <a:t>1-1. </a:t>
            </a:r>
            <a:r>
              <a:rPr lang="ko-KR" altLang="en-US" sz="1800" b="1" i="0" dirty="0">
                <a:solidFill>
                  <a:srgbClr val="000000"/>
                </a:solidFill>
                <a:effectLst/>
                <a:latin typeface="Malgun Gothic" panose="020B0503020000020004" pitchFamily="50" charset="-127"/>
                <a:ea typeface="Malgun Gothic" panose="020B0503020000020004" pitchFamily="50" charset="-127"/>
              </a:rPr>
              <a:t>단어 토큰화</a:t>
            </a:r>
            <a:r>
              <a:rPr lang="en-US" altLang="ko-KR" sz="1800" b="1" i="0" dirty="0">
                <a:solidFill>
                  <a:srgbClr val="000000"/>
                </a:solidFill>
                <a:effectLst/>
                <a:latin typeface="Malgun Gothic" panose="020B0503020000020004" pitchFamily="50" charset="-127"/>
                <a:ea typeface="Malgun Gothic" panose="020B0503020000020004" pitchFamily="50" charset="-127"/>
              </a:rPr>
              <a:t>(Word Tokenization)</a:t>
            </a:r>
          </a:p>
        </p:txBody>
      </p:sp>
      <p:sp>
        <p:nvSpPr>
          <p:cNvPr id="5" name="TextBox 4">
            <a:extLst>
              <a:ext uri="{FF2B5EF4-FFF2-40B4-BE49-F238E27FC236}">
                <a16:creationId xmlns:a16="http://schemas.microsoft.com/office/drawing/2014/main" id="{652FBA22-094D-42D8-966A-D39898F55948}"/>
              </a:ext>
            </a:extLst>
          </p:cNvPr>
          <p:cNvSpPr txBox="1"/>
          <p:nvPr/>
        </p:nvSpPr>
        <p:spPr>
          <a:xfrm>
            <a:off x="114655" y="3429000"/>
            <a:ext cx="9480480" cy="2893100"/>
          </a:xfrm>
          <a:prstGeom prst="rect">
            <a:avLst/>
          </a:prstGeom>
          <a:noFill/>
        </p:spPr>
        <p:txBody>
          <a:bodyPr wrap="none" rtlCol="0">
            <a:spAutoFit/>
          </a:bodyPr>
          <a:lstStyle/>
          <a:p>
            <a:pPr marL="285750" indent="-285750">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토큰의 단위를 문장</a:t>
            </a:r>
            <a:r>
              <a:rPr lang="en-US" altLang="ko-KR" sz="1400" b="0" i="0" dirty="0">
                <a:solidFill>
                  <a:srgbClr val="000000"/>
                </a:solidFill>
                <a:effectLst/>
                <a:latin typeface="Malgun Gothic" panose="020B0503020000020004" pitchFamily="50" charset="-127"/>
                <a:ea typeface="Malgun Gothic" panose="020B0503020000020004" pitchFamily="50" charset="-127"/>
              </a:rPr>
              <a:t>(sentence)</a:t>
            </a:r>
            <a:r>
              <a:rPr lang="ko-KR" altLang="en-US" sz="1400" b="0" i="0" dirty="0">
                <a:solidFill>
                  <a:srgbClr val="000000"/>
                </a:solidFill>
                <a:effectLst/>
                <a:latin typeface="Malgun Gothic" panose="020B0503020000020004" pitchFamily="50" charset="-127"/>
                <a:ea typeface="Malgun Gothic" panose="020B0503020000020004" pitchFamily="50" charset="-127"/>
              </a:rPr>
              <a:t>으로 하는 경우</a:t>
            </a:r>
            <a:r>
              <a:rPr lang="en-US" altLang="ko-KR" sz="1400" dirty="0">
                <a:solidFill>
                  <a:srgbClr val="000000"/>
                </a:solidFill>
                <a:latin typeface="Malgun Gothic" panose="020B0503020000020004" pitchFamily="50" charset="-127"/>
                <a:ea typeface="Malgun Gothic" panose="020B0503020000020004" pitchFamily="50" charset="-127"/>
              </a:rPr>
              <a:t> -&gt; </a:t>
            </a:r>
            <a:r>
              <a:rPr lang="ko-KR" altLang="en-US" sz="1400" dirty="0">
                <a:solidFill>
                  <a:srgbClr val="000000"/>
                </a:solidFill>
                <a:latin typeface="Malgun Gothic" panose="020B0503020000020004" pitchFamily="50" charset="-127"/>
                <a:ea typeface="Malgun Gothic" panose="020B0503020000020004" pitchFamily="50" charset="-127"/>
              </a:rPr>
              <a:t>문장</a:t>
            </a:r>
            <a:r>
              <a:rPr lang="ko-KR" altLang="en-US" sz="1400" b="0" i="0" dirty="0">
                <a:solidFill>
                  <a:srgbClr val="000000"/>
                </a:solidFill>
                <a:effectLst/>
                <a:latin typeface="Malgun Gothic" panose="020B0503020000020004" pitchFamily="50" charset="-127"/>
                <a:ea typeface="Malgun Gothic" panose="020B0503020000020004" pitchFamily="50" charset="-127"/>
              </a:rPr>
              <a:t> 토큰화</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en-US" altLang="ko-KR" sz="1400" dirty="0">
                <a:solidFill>
                  <a:srgbClr val="000000"/>
                </a:solidFill>
                <a:latin typeface="Malgun Gothic" panose="020B0503020000020004" pitchFamily="50" charset="-127"/>
                <a:ea typeface="Malgun Gothic" panose="020B0503020000020004" pitchFamily="50" charset="-127"/>
              </a:rPr>
              <a:t>sentence</a:t>
            </a:r>
            <a:r>
              <a:rPr lang="en-US" altLang="ko-KR" sz="1400" b="0" i="0" dirty="0">
                <a:solidFill>
                  <a:srgbClr val="000000"/>
                </a:solidFill>
                <a:effectLst/>
                <a:latin typeface="Malgun Gothic" panose="020B0503020000020004" pitchFamily="50" charset="-127"/>
                <a:ea typeface="Malgun Gothic" panose="020B0503020000020004" pitchFamily="50" charset="-127"/>
              </a:rPr>
              <a:t> tokenization)</a:t>
            </a:r>
            <a:endParaRPr lang="en-US" altLang="ko-KR" sz="1400" dirty="0">
              <a:solidFill>
                <a:srgbClr val="000000"/>
              </a:solidFill>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코퍼스 내에서 문장 단위로 구분하는 작업</a:t>
            </a:r>
            <a:r>
              <a:rPr lang="ko-KR" altLang="en-US" sz="1400" dirty="0">
                <a:solidFill>
                  <a:srgbClr val="000000"/>
                </a:solidFill>
                <a:latin typeface="Malgun Gothic" panose="020B0503020000020004" pitchFamily="50" charset="-127"/>
                <a:ea typeface="Malgun Gothic" panose="020B0503020000020004" pitchFamily="50" charset="-127"/>
              </a:rPr>
              <a:t>을</a:t>
            </a:r>
            <a:r>
              <a:rPr lang="ko-KR" altLang="en-US" sz="1400" b="0" i="0" dirty="0">
                <a:solidFill>
                  <a:srgbClr val="000000"/>
                </a:solidFill>
                <a:effectLst/>
                <a:latin typeface="Malgun Gothic" panose="020B0503020000020004" pitchFamily="50" charset="-127"/>
                <a:ea typeface="Malgun Gothic" panose="020B0503020000020004" pitchFamily="50" charset="-127"/>
              </a:rPr>
              <a:t> 문장 분류</a:t>
            </a:r>
            <a:r>
              <a:rPr lang="en-US" altLang="ko-KR" sz="1400" b="0" i="0" dirty="0">
                <a:solidFill>
                  <a:srgbClr val="000000"/>
                </a:solidFill>
                <a:effectLst/>
                <a:latin typeface="Malgun Gothic" panose="020B0503020000020004" pitchFamily="50" charset="-127"/>
                <a:ea typeface="Malgun Gothic" panose="020B0503020000020004" pitchFamily="50" charset="-127"/>
              </a:rPr>
              <a:t>(sentence segmentation)</a:t>
            </a:r>
            <a:r>
              <a:rPr lang="ko-KR" altLang="en-US" sz="1400" b="0" i="0" dirty="0">
                <a:solidFill>
                  <a:srgbClr val="000000"/>
                </a:solidFill>
                <a:effectLst/>
                <a:latin typeface="Malgun Gothic" panose="020B0503020000020004" pitchFamily="50" charset="-127"/>
                <a:ea typeface="Malgun Gothic" panose="020B0503020000020004" pitchFamily="50" charset="-127"/>
              </a:rPr>
              <a:t>라고도 부름</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어떻게 주어진 코퍼스로부터 문장 단위로 분류할 수 있을까</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직관적으로 생각해봤을 때는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나 마침표</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나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기준으로 문장을 잘라내면 되지 않을까라고 생각할 수 있으나</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마침표는 문장의 끝이 아니더라도 등장할 수 있기 때문에 정확한 구분자라 보기 어려움</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사용하는 코퍼스가 어떤 국적의 언어인지</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또는 해당 코퍼스 내에서 특수문자들이 어떻게 사용되고 있는지에 </a:t>
            </a:r>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따라서 직접 규칙들을 정의해볼 수 있음</a:t>
            </a:r>
            <a:endParaRPr lang="en-US" altLang="ko-KR" sz="1400" dirty="0">
              <a:solidFill>
                <a:srgbClr val="000000"/>
              </a:solidFill>
              <a:latin typeface="Malgun Gothic" panose="020B0503020000020004" pitchFamily="50" charset="-127"/>
              <a:ea typeface="Malgun Gothic" panose="020B0503020000020004" pitchFamily="50" charset="-127"/>
            </a:endParaRP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marL="285750" indent="-285750" algn="l">
              <a:buFont typeface="Wingdings" panose="05000000000000000000" pitchFamily="2" charset="2"/>
              <a:buChar char="§"/>
            </a:pPr>
            <a:r>
              <a:rPr lang="ko-KR" altLang="en-US" sz="1400" b="0" i="0" dirty="0">
                <a:solidFill>
                  <a:srgbClr val="000000"/>
                </a:solidFill>
                <a:effectLst/>
                <a:latin typeface="Malgun Gothic" panose="020B0503020000020004" pitchFamily="50" charset="-127"/>
                <a:ea typeface="Malgun Gothic" panose="020B0503020000020004" pitchFamily="50" charset="-127"/>
              </a:rPr>
              <a:t>코퍼스 데이터에 오타나</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문장의 구성이 엉망이라면 정해 놓은 규칙이 소용이 없을 수 있음</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p:txBody>
      </p:sp>
      <p:sp>
        <p:nvSpPr>
          <p:cNvPr id="7" name="TextBox 6">
            <a:extLst>
              <a:ext uri="{FF2B5EF4-FFF2-40B4-BE49-F238E27FC236}">
                <a16:creationId xmlns:a16="http://schemas.microsoft.com/office/drawing/2014/main" id="{9A594C2A-A112-4AC8-B6CE-48A32F7F8042}"/>
              </a:ext>
            </a:extLst>
          </p:cNvPr>
          <p:cNvSpPr txBox="1"/>
          <p:nvPr/>
        </p:nvSpPr>
        <p:spPr>
          <a:xfrm>
            <a:off x="11587774" y="119466"/>
            <a:ext cx="461986" cy="307777"/>
          </a:xfrm>
          <a:prstGeom prst="rect">
            <a:avLst/>
          </a:prstGeom>
          <a:noFill/>
        </p:spPr>
        <p:txBody>
          <a:bodyPr wrap="square" rtlCol="0">
            <a:spAutoFit/>
          </a:bodyPr>
          <a:lstStyle/>
          <a:p>
            <a:r>
              <a:rPr lang="en-US" altLang="ko-KR" sz="1400" dirty="0"/>
              <a:t>-3-</a:t>
            </a:r>
            <a:endParaRPr lang="ko-KR" altLang="en-US" sz="1400" dirty="0"/>
          </a:p>
        </p:txBody>
      </p:sp>
    </p:spTree>
    <p:extLst>
      <p:ext uri="{BB962C8B-B14F-4D97-AF65-F5344CB8AC3E}">
        <p14:creationId xmlns:p14="http://schemas.microsoft.com/office/powerpoint/2010/main" val="3347332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3947935" y="3031148"/>
            <a:ext cx="3088000" cy="411091"/>
          </a:xfrm>
          <a:prstGeom prst="rect">
            <a:avLst/>
          </a:prstGeom>
        </p:spPr>
      </p:pic>
      <p:pic>
        <p:nvPicPr>
          <p:cNvPr id="3" name="Object 2"/>
          <p:cNvPicPr>
            <a:picLocks noChangeAspect="1"/>
          </p:cNvPicPr>
          <p:nvPr/>
        </p:nvPicPr>
        <p:blipFill>
          <a:blip r:embed="rId3" cstate="print"/>
          <a:stretch>
            <a:fillRect/>
          </a:stretch>
        </p:blipFill>
        <p:spPr>
          <a:xfrm>
            <a:off x="855711" y="2289502"/>
            <a:ext cx="2781922" cy="3916691"/>
          </a:xfrm>
          <a:prstGeom prst="rect">
            <a:avLst/>
          </a:prstGeom>
        </p:spPr>
      </p:pic>
      <p:pic>
        <p:nvPicPr>
          <p:cNvPr id="4" name="Object 3"/>
          <p:cNvPicPr>
            <a:picLocks noChangeAspect="1"/>
          </p:cNvPicPr>
          <p:nvPr/>
        </p:nvPicPr>
        <p:blipFill>
          <a:blip r:embed="rId4" cstate="print"/>
          <a:stretch>
            <a:fillRect/>
          </a:stretch>
        </p:blipFill>
        <p:spPr>
          <a:xfrm>
            <a:off x="7770033" y="1752795"/>
            <a:ext cx="3090879" cy="984153"/>
          </a:xfrm>
          <a:prstGeom prst="rect">
            <a:avLst/>
          </a:prstGeom>
        </p:spPr>
      </p:pic>
      <p:pic>
        <p:nvPicPr>
          <p:cNvPr id="5" name="Object 4"/>
          <p:cNvPicPr>
            <a:picLocks noChangeAspect="1"/>
          </p:cNvPicPr>
          <p:nvPr/>
        </p:nvPicPr>
        <p:blipFill>
          <a:blip r:embed="rId5" cstate="print"/>
          <a:stretch>
            <a:fillRect/>
          </a:stretch>
        </p:blipFill>
        <p:spPr>
          <a:xfrm>
            <a:off x="4048152" y="1004703"/>
            <a:ext cx="698273" cy="826902"/>
          </a:xfrm>
          <a:prstGeom prst="rect">
            <a:avLst/>
          </a:prstGeom>
        </p:spPr>
      </p:pic>
      <p:pic>
        <p:nvPicPr>
          <p:cNvPr id="6" name="Object 5"/>
          <p:cNvPicPr>
            <a:picLocks noChangeAspect="1"/>
          </p:cNvPicPr>
          <p:nvPr/>
        </p:nvPicPr>
        <p:blipFill>
          <a:blip r:embed="rId6" cstate="print"/>
          <a:stretch>
            <a:fillRect/>
          </a:stretch>
        </p:blipFill>
        <p:spPr>
          <a:xfrm>
            <a:off x="4633337" y="377687"/>
            <a:ext cx="6134100" cy="1188045"/>
          </a:xfrm>
          <a:prstGeom prst="rect">
            <a:avLst/>
          </a:prstGeom>
        </p:spPr>
      </p:pic>
      <p:pic>
        <p:nvPicPr>
          <p:cNvPr id="7" name="Object 6"/>
          <p:cNvPicPr>
            <a:picLocks noChangeAspect="1"/>
          </p:cNvPicPr>
          <p:nvPr/>
        </p:nvPicPr>
        <p:blipFill>
          <a:blip r:embed="rId7" cstate="print"/>
          <a:stretch>
            <a:fillRect/>
          </a:stretch>
        </p:blipFill>
        <p:spPr>
          <a:xfrm>
            <a:off x="461679" y="340436"/>
            <a:ext cx="3437862" cy="1635053"/>
          </a:xfrm>
          <a:prstGeom prst="rect">
            <a:avLst/>
          </a:prstGeom>
        </p:spPr>
      </p:pic>
      <p:grpSp>
        <p:nvGrpSpPr>
          <p:cNvPr id="1001" name="그룹 1001"/>
          <p:cNvGrpSpPr/>
          <p:nvPr/>
        </p:nvGrpSpPr>
        <p:grpSpPr>
          <a:xfrm>
            <a:off x="492545" y="678199"/>
            <a:ext cx="217321" cy="342163"/>
            <a:chOff x="738817" y="1017298"/>
            <a:chExt cx="325982" cy="513244"/>
          </a:xfrm>
        </p:grpSpPr>
        <p:pic>
          <p:nvPicPr>
            <p:cNvPr id="9" name="Object 8"/>
            <p:cNvPicPr>
              <a:picLocks noChangeAspect="1"/>
            </p:cNvPicPr>
            <p:nvPr/>
          </p:nvPicPr>
          <p:blipFill>
            <a:blip r:embed="rId8" cstate="print"/>
            <a:stretch>
              <a:fillRect/>
            </a:stretch>
          </p:blipFill>
          <p:spPr>
            <a:xfrm>
              <a:off x="738817" y="1017298"/>
              <a:ext cx="325982" cy="513244"/>
            </a:xfrm>
            <a:prstGeom prst="rect">
              <a:avLst/>
            </a:prstGeom>
          </p:spPr>
        </p:pic>
      </p:grpSp>
      <p:grpSp>
        <p:nvGrpSpPr>
          <p:cNvPr id="1002" name="그룹 1002"/>
          <p:cNvGrpSpPr/>
          <p:nvPr/>
        </p:nvGrpSpPr>
        <p:grpSpPr>
          <a:xfrm>
            <a:off x="4143935" y="678199"/>
            <a:ext cx="217321" cy="342163"/>
            <a:chOff x="6215902" y="1017298"/>
            <a:chExt cx="325982" cy="513244"/>
          </a:xfrm>
        </p:grpSpPr>
        <p:pic>
          <p:nvPicPr>
            <p:cNvPr id="12" name="Object 11"/>
            <p:cNvPicPr>
              <a:picLocks noChangeAspect="1"/>
            </p:cNvPicPr>
            <p:nvPr/>
          </p:nvPicPr>
          <p:blipFill>
            <a:blip r:embed="rId9" cstate="print"/>
            <a:stretch>
              <a:fillRect/>
            </a:stretch>
          </p:blipFill>
          <p:spPr>
            <a:xfrm>
              <a:off x="6215902" y="1017298"/>
              <a:ext cx="325982" cy="513244"/>
            </a:xfrm>
            <a:prstGeom prst="rect">
              <a:avLst/>
            </a:prstGeom>
          </p:spPr>
        </p:pic>
      </p:grpSp>
      <p:grpSp>
        <p:nvGrpSpPr>
          <p:cNvPr id="1003" name="그룹 1003"/>
          <p:cNvGrpSpPr/>
          <p:nvPr/>
        </p:nvGrpSpPr>
        <p:grpSpPr>
          <a:xfrm>
            <a:off x="4117060" y="3566720"/>
            <a:ext cx="3042034" cy="449525"/>
            <a:chOff x="6175589" y="5350080"/>
            <a:chExt cx="4563051" cy="674287"/>
          </a:xfrm>
        </p:grpSpPr>
        <p:pic>
          <p:nvPicPr>
            <p:cNvPr id="15" name="Object 14"/>
            <p:cNvPicPr>
              <a:picLocks noChangeAspect="1"/>
            </p:cNvPicPr>
            <p:nvPr/>
          </p:nvPicPr>
          <p:blipFill>
            <a:blip r:embed="rId10" cstate="print"/>
            <a:stretch>
              <a:fillRect/>
            </a:stretch>
          </p:blipFill>
          <p:spPr>
            <a:xfrm>
              <a:off x="6175589" y="5350080"/>
              <a:ext cx="4563051" cy="674287"/>
            </a:xfrm>
            <a:prstGeom prst="rect">
              <a:avLst/>
            </a:prstGeom>
          </p:spPr>
        </p:pic>
      </p:grpSp>
      <p:pic>
        <p:nvPicPr>
          <p:cNvPr id="17" name="Object 16"/>
          <p:cNvPicPr>
            <a:picLocks noChangeAspect="1"/>
          </p:cNvPicPr>
          <p:nvPr/>
        </p:nvPicPr>
        <p:blipFill>
          <a:blip r:embed="rId11" cstate="print"/>
          <a:stretch>
            <a:fillRect/>
          </a:stretch>
        </p:blipFill>
        <p:spPr>
          <a:xfrm>
            <a:off x="7774297" y="2715796"/>
            <a:ext cx="3391231" cy="3971477"/>
          </a:xfrm>
          <a:prstGeom prst="rect">
            <a:avLst/>
          </a:prstGeom>
        </p:spPr>
      </p:pic>
      <p:pic>
        <p:nvPicPr>
          <p:cNvPr id="18" name="Object 17"/>
          <p:cNvPicPr>
            <a:picLocks noChangeAspect="1"/>
          </p:cNvPicPr>
          <p:nvPr/>
        </p:nvPicPr>
        <p:blipFill>
          <a:blip r:embed="rId12" cstate="print"/>
          <a:stretch>
            <a:fillRect/>
          </a:stretch>
        </p:blipFill>
        <p:spPr>
          <a:xfrm>
            <a:off x="3947933" y="4071165"/>
            <a:ext cx="2865129" cy="43781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pSp>
        <p:nvGrpSpPr>
          <p:cNvPr id="1001" name="그룹 1001"/>
          <p:cNvGrpSpPr/>
          <p:nvPr/>
        </p:nvGrpSpPr>
        <p:grpSpPr>
          <a:xfrm>
            <a:off x="303223" y="313993"/>
            <a:ext cx="6858159" cy="6229156"/>
            <a:chOff x="454834" y="470990"/>
            <a:chExt cx="10287238" cy="9343734"/>
          </a:xfrm>
        </p:grpSpPr>
        <p:pic>
          <p:nvPicPr>
            <p:cNvPr id="3" name="Object 2"/>
            <p:cNvPicPr>
              <a:picLocks noChangeAspect="1"/>
            </p:cNvPicPr>
            <p:nvPr/>
          </p:nvPicPr>
          <p:blipFill>
            <a:blip r:embed="rId2" cstate="print"/>
            <a:stretch>
              <a:fillRect/>
            </a:stretch>
          </p:blipFill>
          <p:spPr>
            <a:xfrm>
              <a:off x="454834" y="470990"/>
              <a:ext cx="10287238" cy="9343734"/>
            </a:xfrm>
            <a:prstGeom prst="rect">
              <a:avLst/>
            </a:prstGeom>
          </p:spPr>
        </p:pic>
      </p:grpSp>
      <p:pic>
        <p:nvPicPr>
          <p:cNvPr id="5" name="Object 4"/>
          <p:cNvPicPr>
            <a:picLocks noChangeAspect="1"/>
          </p:cNvPicPr>
          <p:nvPr/>
        </p:nvPicPr>
        <p:blipFill>
          <a:blip r:embed="rId3" cstate="print"/>
          <a:stretch>
            <a:fillRect/>
          </a:stretch>
        </p:blipFill>
        <p:spPr>
          <a:xfrm>
            <a:off x="7418742" y="280165"/>
            <a:ext cx="3345367" cy="3197087"/>
          </a:xfrm>
          <a:prstGeom prst="rect">
            <a:avLst/>
          </a:prstGeom>
        </p:spPr>
      </p:pic>
      <p:pic>
        <p:nvPicPr>
          <p:cNvPr id="6" name="Object 5"/>
          <p:cNvPicPr>
            <a:picLocks noChangeAspect="1"/>
          </p:cNvPicPr>
          <p:nvPr/>
        </p:nvPicPr>
        <p:blipFill>
          <a:blip r:embed="rId4" cstate="print"/>
          <a:stretch>
            <a:fillRect/>
          </a:stretch>
        </p:blipFill>
        <p:spPr>
          <a:xfrm>
            <a:off x="7332065" y="3881395"/>
            <a:ext cx="3357689" cy="457131"/>
          </a:xfrm>
          <a:prstGeom prst="rect">
            <a:avLst/>
          </a:prstGeom>
        </p:spPr>
      </p:pic>
      <p:pic>
        <p:nvPicPr>
          <p:cNvPr id="7" name="Object 6"/>
          <p:cNvPicPr>
            <a:picLocks noChangeAspect="1"/>
          </p:cNvPicPr>
          <p:nvPr/>
        </p:nvPicPr>
        <p:blipFill>
          <a:blip r:embed="rId5" cstate="print"/>
          <a:stretch>
            <a:fillRect/>
          </a:stretch>
        </p:blipFill>
        <p:spPr>
          <a:xfrm>
            <a:off x="7319239" y="4263930"/>
            <a:ext cx="4781852" cy="254612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540168" y="288860"/>
            <a:ext cx="8880750" cy="1209067"/>
          </a:xfrm>
          <a:prstGeom prst="rect">
            <a:avLst/>
          </a:prstGeom>
        </p:spPr>
      </p:pic>
      <p:pic>
        <p:nvPicPr>
          <p:cNvPr id="3" name="Object 2"/>
          <p:cNvPicPr>
            <a:picLocks noChangeAspect="1"/>
          </p:cNvPicPr>
          <p:nvPr/>
        </p:nvPicPr>
        <p:blipFill>
          <a:blip r:embed="rId3" cstate="print"/>
          <a:stretch>
            <a:fillRect/>
          </a:stretch>
        </p:blipFill>
        <p:spPr>
          <a:xfrm>
            <a:off x="706326" y="1541405"/>
            <a:ext cx="1612734" cy="879216"/>
          </a:xfrm>
          <a:prstGeom prst="rect">
            <a:avLst/>
          </a:prstGeom>
        </p:spPr>
      </p:pic>
      <p:pic>
        <p:nvPicPr>
          <p:cNvPr id="4" name="Object 3"/>
          <p:cNvPicPr>
            <a:picLocks noChangeAspect="1"/>
          </p:cNvPicPr>
          <p:nvPr/>
        </p:nvPicPr>
        <p:blipFill>
          <a:blip r:embed="rId4" cstate="print"/>
          <a:stretch>
            <a:fillRect/>
          </a:stretch>
        </p:blipFill>
        <p:spPr>
          <a:xfrm>
            <a:off x="626128" y="2415265"/>
            <a:ext cx="3741307" cy="572939"/>
          </a:xfrm>
          <a:prstGeom prst="rect">
            <a:avLst/>
          </a:prstGeom>
        </p:spPr>
      </p:pic>
      <p:pic>
        <p:nvPicPr>
          <p:cNvPr id="5" name="Object 4"/>
          <p:cNvPicPr>
            <a:picLocks noChangeAspect="1"/>
          </p:cNvPicPr>
          <p:nvPr/>
        </p:nvPicPr>
        <p:blipFill>
          <a:blip r:embed="rId5" cstate="print"/>
          <a:stretch>
            <a:fillRect/>
          </a:stretch>
        </p:blipFill>
        <p:spPr>
          <a:xfrm>
            <a:off x="5587476" y="1655387"/>
            <a:ext cx="4733229" cy="2324495"/>
          </a:xfrm>
          <a:prstGeom prst="rect">
            <a:avLst/>
          </a:prstGeom>
        </p:spPr>
      </p:pic>
      <p:grpSp>
        <p:nvGrpSpPr>
          <p:cNvPr id="1001" name="그룹 1001"/>
          <p:cNvGrpSpPr/>
          <p:nvPr/>
        </p:nvGrpSpPr>
        <p:grpSpPr>
          <a:xfrm>
            <a:off x="779594" y="3890068"/>
            <a:ext cx="4114286" cy="1913331"/>
            <a:chOff x="1169390" y="5835102"/>
            <a:chExt cx="6171429" cy="2869996"/>
          </a:xfrm>
        </p:grpSpPr>
        <p:pic>
          <p:nvPicPr>
            <p:cNvPr id="7" name="Object 6"/>
            <p:cNvPicPr>
              <a:picLocks noChangeAspect="1"/>
            </p:cNvPicPr>
            <p:nvPr/>
          </p:nvPicPr>
          <p:blipFill>
            <a:blip r:embed="rId6" cstate="print"/>
            <a:stretch>
              <a:fillRect/>
            </a:stretch>
          </p:blipFill>
          <p:spPr>
            <a:xfrm>
              <a:off x="1169390" y="5835102"/>
              <a:ext cx="6171429" cy="2869996"/>
            </a:xfrm>
            <a:prstGeom prst="rect">
              <a:avLst/>
            </a:prstGeom>
          </p:spPr>
        </p:pic>
      </p:grpSp>
      <p:pic>
        <p:nvPicPr>
          <p:cNvPr id="9" name="Object 8"/>
          <p:cNvPicPr>
            <a:picLocks noChangeAspect="1"/>
          </p:cNvPicPr>
          <p:nvPr/>
        </p:nvPicPr>
        <p:blipFill>
          <a:blip r:embed="rId7" cstate="print"/>
          <a:stretch>
            <a:fillRect/>
          </a:stretch>
        </p:blipFill>
        <p:spPr>
          <a:xfrm>
            <a:off x="756738" y="5780541"/>
            <a:ext cx="1440119" cy="274279"/>
          </a:xfrm>
          <a:prstGeom prst="rect">
            <a:avLst/>
          </a:prstGeom>
        </p:spPr>
      </p:pic>
      <p:pic>
        <p:nvPicPr>
          <p:cNvPr id="10" name="Object 9"/>
          <p:cNvPicPr>
            <a:picLocks noChangeAspect="1"/>
          </p:cNvPicPr>
          <p:nvPr/>
        </p:nvPicPr>
        <p:blipFill>
          <a:blip r:embed="rId8" cstate="print"/>
          <a:stretch>
            <a:fillRect/>
          </a:stretch>
        </p:blipFill>
        <p:spPr>
          <a:xfrm>
            <a:off x="5756132" y="3867212"/>
            <a:ext cx="3223343" cy="107273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540168" y="288860"/>
            <a:ext cx="8880750" cy="1209067"/>
          </a:xfrm>
          <a:prstGeom prst="rect">
            <a:avLst/>
          </a:prstGeom>
        </p:spPr>
      </p:pic>
      <p:pic>
        <p:nvPicPr>
          <p:cNvPr id="3" name="Object 2"/>
          <p:cNvPicPr>
            <a:picLocks noChangeAspect="1"/>
          </p:cNvPicPr>
          <p:nvPr/>
        </p:nvPicPr>
        <p:blipFill>
          <a:blip r:embed="rId3" cstate="print"/>
          <a:stretch>
            <a:fillRect/>
          </a:stretch>
        </p:blipFill>
        <p:spPr>
          <a:xfrm>
            <a:off x="158612" y="1480453"/>
            <a:ext cx="1428908" cy="879216"/>
          </a:xfrm>
          <a:prstGeom prst="rect">
            <a:avLst/>
          </a:prstGeom>
        </p:spPr>
      </p:pic>
      <p:pic>
        <p:nvPicPr>
          <p:cNvPr id="4" name="Object 3"/>
          <p:cNvPicPr>
            <a:picLocks noChangeAspect="1"/>
          </p:cNvPicPr>
          <p:nvPr/>
        </p:nvPicPr>
        <p:blipFill>
          <a:blip r:embed="rId4" cstate="print"/>
          <a:stretch>
            <a:fillRect/>
          </a:stretch>
        </p:blipFill>
        <p:spPr>
          <a:xfrm>
            <a:off x="209024" y="2198137"/>
            <a:ext cx="3713185" cy="572939"/>
          </a:xfrm>
          <a:prstGeom prst="rect">
            <a:avLst/>
          </a:prstGeom>
        </p:spPr>
      </p:pic>
      <p:pic>
        <p:nvPicPr>
          <p:cNvPr id="5" name="Object 4"/>
          <p:cNvPicPr>
            <a:picLocks noChangeAspect="1"/>
          </p:cNvPicPr>
          <p:nvPr/>
        </p:nvPicPr>
        <p:blipFill>
          <a:blip r:embed="rId5" cstate="print"/>
          <a:stretch>
            <a:fillRect/>
          </a:stretch>
        </p:blipFill>
        <p:spPr>
          <a:xfrm>
            <a:off x="197101" y="2802013"/>
            <a:ext cx="5371328" cy="1296538"/>
          </a:xfrm>
          <a:prstGeom prst="rect">
            <a:avLst/>
          </a:prstGeom>
        </p:spPr>
      </p:pic>
      <p:pic>
        <p:nvPicPr>
          <p:cNvPr id="6" name="Object 5"/>
          <p:cNvPicPr>
            <a:picLocks noChangeAspect="1"/>
          </p:cNvPicPr>
          <p:nvPr/>
        </p:nvPicPr>
        <p:blipFill>
          <a:blip r:embed="rId6" cstate="print"/>
          <a:stretch>
            <a:fillRect/>
          </a:stretch>
        </p:blipFill>
        <p:spPr>
          <a:xfrm>
            <a:off x="226435" y="3997496"/>
            <a:ext cx="2261756" cy="300183"/>
          </a:xfrm>
          <a:prstGeom prst="rect">
            <a:avLst/>
          </a:prstGeom>
        </p:spPr>
      </p:pic>
      <p:pic>
        <p:nvPicPr>
          <p:cNvPr id="7" name="Object 6"/>
          <p:cNvPicPr>
            <a:picLocks noChangeAspect="1"/>
          </p:cNvPicPr>
          <p:nvPr/>
        </p:nvPicPr>
        <p:blipFill>
          <a:blip r:embed="rId7" cstate="print"/>
          <a:stretch>
            <a:fillRect/>
          </a:stretch>
        </p:blipFill>
        <p:spPr>
          <a:xfrm>
            <a:off x="5785035" y="3997493"/>
            <a:ext cx="2112612" cy="296984"/>
          </a:xfrm>
          <a:prstGeom prst="rect">
            <a:avLst/>
          </a:prstGeom>
        </p:spPr>
      </p:pic>
      <p:pic>
        <p:nvPicPr>
          <p:cNvPr id="8" name="Object 7"/>
          <p:cNvPicPr>
            <a:picLocks noChangeAspect="1"/>
          </p:cNvPicPr>
          <p:nvPr/>
        </p:nvPicPr>
        <p:blipFill>
          <a:blip r:embed="rId8" cstate="print"/>
          <a:stretch>
            <a:fillRect/>
          </a:stretch>
        </p:blipFill>
        <p:spPr>
          <a:xfrm>
            <a:off x="209024" y="4236680"/>
            <a:ext cx="3140127" cy="274279"/>
          </a:xfrm>
          <a:prstGeom prst="rect">
            <a:avLst/>
          </a:prstGeom>
        </p:spPr>
      </p:pic>
      <p:pic>
        <p:nvPicPr>
          <p:cNvPr id="9" name="Object 8"/>
          <p:cNvPicPr>
            <a:picLocks noChangeAspect="1"/>
          </p:cNvPicPr>
          <p:nvPr/>
        </p:nvPicPr>
        <p:blipFill>
          <a:blip r:embed="rId9" cstate="print"/>
          <a:stretch>
            <a:fillRect/>
          </a:stretch>
        </p:blipFill>
        <p:spPr>
          <a:xfrm>
            <a:off x="5785035" y="4227973"/>
            <a:ext cx="3839134" cy="274279"/>
          </a:xfrm>
          <a:prstGeom prst="rect">
            <a:avLst/>
          </a:prstGeom>
        </p:spPr>
      </p:pic>
      <p:grpSp>
        <p:nvGrpSpPr>
          <p:cNvPr id="1001" name="그룹 1001"/>
          <p:cNvGrpSpPr/>
          <p:nvPr/>
        </p:nvGrpSpPr>
        <p:grpSpPr>
          <a:xfrm>
            <a:off x="6617688" y="1553721"/>
            <a:ext cx="4114286" cy="2143133"/>
            <a:chOff x="9926531" y="2330581"/>
            <a:chExt cx="6171429" cy="3214699"/>
          </a:xfrm>
        </p:grpSpPr>
        <p:pic>
          <p:nvPicPr>
            <p:cNvPr id="11" name="Object 10"/>
            <p:cNvPicPr>
              <a:picLocks noChangeAspect="1"/>
            </p:cNvPicPr>
            <p:nvPr/>
          </p:nvPicPr>
          <p:blipFill>
            <a:blip r:embed="rId10" cstate="print"/>
            <a:stretch>
              <a:fillRect/>
            </a:stretch>
          </p:blipFill>
          <p:spPr>
            <a:xfrm>
              <a:off x="9926531" y="2330581"/>
              <a:ext cx="6171429" cy="3214699"/>
            </a:xfrm>
            <a:prstGeom prst="rect">
              <a:avLst/>
            </a:prstGeom>
          </p:spPr>
        </p:pic>
      </p:grpSp>
      <p:pic>
        <p:nvPicPr>
          <p:cNvPr id="13" name="Object 12"/>
          <p:cNvPicPr>
            <a:picLocks noChangeAspect="1"/>
          </p:cNvPicPr>
          <p:nvPr/>
        </p:nvPicPr>
        <p:blipFill>
          <a:blip r:embed="rId11" cstate="print"/>
          <a:stretch>
            <a:fillRect/>
          </a:stretch>
        </p:blipFill>
        <p:spPr>
          <a:xfrm>
            <a:off x="230245" y="4606205"/>
            <a:ext cx="4738260" cy="1146079"/>
          </a:xfrm>
          <a:prstGeom prst="rect">
            <a:avLst/>
          </a:prstGeom>
        </p:spPr>
      </p:pic>
      <p:pic>
        <p:nvPicPr>
          <p:cNvPr id="14" name="Object 13"/>
          <p:cNvPicPr>
            <a:picLocks noChangeAspect="1"/>
          </p:cNvPicPr>
          <p:nvPr/>
        </p:nvPicPr>
        <p:blipFill>
          <a:blip r:embed="rId12" cstate="print"/>
          <a:stretch>
            <a:fillRect/>
          </a:stretch>
        </p:blipFill>
        <p:spPr>
          <a:xfrm>
            <a:off x="5788845" y="4606205"/>
            <a:ext cx="4797945" cy="928079"/>
          </a:xfrm>
          <a:prstGeom prst="rect">
            <a:avLst/>
          </a:prstGeom>
        </p:spPr>
      </p:pic>
      <p:pic>
        <p:nvPicPr>
          <p:cNvPr id="15" name="Object 14"/>
          <p:cNvPicPr>
            <a:picLocks noChangeAspect="1"/>
          </p:cNvPicPr>
          <p:nvPr/>
        </p:nvPicPr>
        <p:blipFill>
          <a:blip r:embed="rId13" cstate="print"/>
          <a:stretch>
            <a:fillRect/>
          </a:stretch>
        </p:blipFill>
        <p:spPr>
          <a:xfrm>
            <a:off x="212833" y="5745753"/>
            <a:ext cx="3005984" cy="71007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145096" y="231850"/>
            <a:ext cx="2603674" cy="1741150"/>
          </a:xfrm>
          <a:prstGeom prst="rect">
            <a:avLst/>
          </a:prstGeom>
        </p:spPr>
      </p:pic>
      <p:pic>
        <p:nvPicPr>
          <p:cNvPr id="3" name="Object 2"/>
          <p:cNvPicPr>
            <a:picLocks noChangeAspect="1"/>
          </p:cNvPicPr>
          <p:nvPr/>
        </p:nvPicPr>
        <p:blipFill>
          <a:blip r:embed="rId3" cstate="print"/>
          <a:stretch>
            <a:fillRect/>
          </a:stretch>
        </p:blipFill>
        <p:spPr>
          <a:xfrm>
            <a:off x="100959" y="6131384"/>
            <a:ext cx="2416871" cy="761886"/>
          </a:xfrm>
          <a:prstGeom prst="rect">
            <a:avLst/>
          </a:prstGeom>
        </p:spPr>
      </p:pic>
      <p:pic>
        <p:nvPicPr>
          <p:cNvPr id="4" name="Object 3"/>
          <p:cNvPicPr>
            <a:picLocks noChangeAspect="1"/>
          </p:cNvPicPr>
          <p:nvPr/>
        </p:nvPicPr>
        <p:blipFill>
          <a:blip r:embed="rId4" cstate="print"/>
          <a:stretch>
            <a:fillRect/>
          </a:stretch>
        </p:blipFill>
        <p:spPr>
          <a:xfrm>
            <a:off x="4923786" y="5731538"/>
            <a:ext cx="5527909" cy="761886"/>
          </a:xfrm>
          <a:prstGeom prst="rect">
            <a:avLst/>
          </a:prstGeom>
        </p:spPr>
      </p:pic>
      <p:pic>
        <p:nvPicPr>
          <p:cNvPr id="5" name="Object 4"/>
          <p:cNvPicPr>
            <a:picLocks noChangeAspect="1"/>
          </p:cNvPicPr>
          <p:nvPr/>
        </p:nvPicPr>
        <p:blipFill>
          <a:blip r:embed="rId5" cstate="print"/>
          <a:stretch>
            <a:fillRect/>
          </a:stretch>
        </p:blipFill>
        <p:spPr>
          <a:xfrm>
            <a:off x="-73254" y="1795190"/>
            <a:ext cx="5022911" cy="1433321"/>
          </a:xfrm>
          <a:prstGeom prst="rect">
            <a:avLst/>
          </a:prstGeom>
        </p:spPr>
      </p:pic>
      <p:grpSp>
        <p:nvGrpSpPr>
          <p:cNvPr id="1001" name="그룹 1001"/>
          <p:cNvGrpSpPr/>
          <p:nvPr/>
        </p:nvGrpSpPr>
        <p:grpSpPr>
          <a:xfrm>
            <a:off x="5148694" y="128068"/>
            <a:ext cx="5347516" cy="4443191"/>
            <a:chOff x="7723041" y="192102"/>
            <a:chExt cx="8021274" cy="6664786"/>
          </a:xfrm>
        </p:grpSpPr>
        <p:pic>
          <p:nvPicPr>
            <p:cNvPr id="7" name="Object 6"/>
            <p:cNvPicPr>
              <a:picLocks noChangeAspect="1"/>
            </p:cNvPicPr>
            <p:nvPr/>
          </p:nvPicPr>
          <p:blipFill>
            <a:blip r:embed="rId6" cstate="print"/>
            <a:stretch>
              <a:fillRect/>
            </a:stretch>
          </p:blipFill>
          <p:spPr>
            <a:xfrm>
              <a:off x="7723041" y="192102"/>
              <a:ext cx="8021274" cy="6664786"/>
            </a:xfrm>
            <a:prstGeom prst="rect">
              <a:avLst/>
            </a:prstGeom>
          </p:spPr>
        </p:pic>
      </p:grpSp>
      <p:grpSp>
        <p:nvGrpSpPr>
          <p:cNvPr id="1002" name="그룹 1002"/>
          <p:cNvGrpSpPr/>
          <p:nvPr/>
        </p:nvGrpSpPr>
        <p:grpSpPr>
          <a:xfrm>
            <a:off x="190674" y="4116795"/>
            <a:ext cx="4114286" cy="2008767"/>
            <a:chOff x="286010" y="6175192"/>
            <a:chExt cx="6171429" cy="3013150"/>
          </a:xfrm>
        </p:grpSpPr>
        <p:pic>
          <p:nvPicPr>
            <p:cNvPr id="10" name="Object 9"/>
            <p:cNvPicPr>
              <a:picLocks noChangeAspect="1"/>
            </p:cNvPicPr>
            <p:nvPr/>
          </p:nvPicPr>
          <p:blipFill>
            <a:blip r:embed="rId7" cstate="print"/>
            <a:stretch>
              <a:fillRect/>
            </a:stretch>
          </p:blipFill>
          <p:spPr>
            <a:xfrm>
              <a:off x="286010" y="6175192"/>
              <a:ext cx="6171429" cy="3013150"/>
            </a:xfrm>
            <a:prstGeom prst="rect">
              <a:avLst/>
            </a:prstGeom>
          </p:spPr>
        </p:pic>
      </p:grpSp>
      <p:grpSp>
        <p:nvGrpSpPr>
          <p:cNvPr id="1003" name="그룹 1003"/>
          <p:cNvGrpSpPr/>
          <p:nvPr/>
        </p:nvGrpSpPr>
        <p:grpSpPr>
          <a:xfrm>
            <a:off x="4574000" y="4748565"/>
            <a:ext cx="6035523" cy="1011636"/>
            <a:chOff x="6861000" y="7122847"/>
            <a:chExt cx="9053284" cy="1517454"/>
          </a:xfrm>
        </p:grpSpPr>
        <p:pic>
          <p:nvPicPr>
            <p:cNvPr id="13" name="Object 12"/>
            <p:cNvPicPr>
              <a:picLocks noChangeAspect="1"/>
            </p:cNvPicPr>
            <p:nvPr/>
          </p:nvPicPr>
          <p:blipFill>
            <a:blip r:embed="rId8" cstate="print"/>
            <a:stretch>
              <a:fillRect/>
            </a:stretch>
          </p:blipFill>
          <p:spPr>
            <a:xfrm>
              <a:off x="6861000" y="7122847"/>
              <a:ext cx="9053284" cy="1517454"/>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2963920" y="3487624"/>
            <a:ext cx="5125485" cy="1665320"/>
          </a:xfrm>
          <a:prstGeom prst="rect">
            <a:avLst/>
          </a:prstGeom>
        </p:spPr>
      </p:pic>
      <p:pic>
        <p:nvPicPr>
          <p:cNvPr id="3" name="Object 2"/>
          <p:cNvPicPr>
            <a:picLocks noChangeAspect="1"/>
          </p:cNvPicPr>
          <p:nvPr/>
        </p:nvPicPr>
        <p:blipFill>
          <a:blip r:embed="rId3" cstate="print"/>
          <a:stretch>
            <a:fillRect/>
          </a:stretch>
        </p:blipFill>
        <p:spPr>
          <a:xfrm>
            <a:off x="2210888" y="1867765"/>
            <a:ext cx="7073640" cy="221977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Box 126"/>
          <p:cNvSpPr txBox="1"/>
          <p:nvPr/>
        </p:nvSpPr>
        <p:spPr>
          <a:xfrm>
            <a:off x="5027813" y="3798172"/>
            <a:ext cx="2256859" cy="258532"/>
          </a:xfrm>
          <a:prstGeom prst="rect">
            <a:avLst/>
          </a:prstGeom>
          <a:noFill/>
        </p:spPr>
        <p:txBody>
          <a:bodyPr wrap="square" rtlCol="0">
            <a:spAutoFit/>
          </a:bodyPr>
          <a:lstStyle/>
          <a:p>
            <a:r>
              <a:rPr lang="en-US" altLang="ko-KR" sz="1080" dirty="0">
                <a:ln>
                  <a:solidFill>
                    <a:schemeClr val="bg1">
                      <a:lumMod val="85000"/>
                      <a:alpha val="30000"/>
                    </a:schemeClr>
                  </a:solidFill>
                </a:ln>
                <a:solidFill>
                  <a:schemeClr val="bg1">
                    <a:lumMod val="85000"/>
                  </a:schemeClr>
                </a:solidFill>
                <a:latin typeface="나눔고딕 Light" panose="020D0904000000000000" pitchFamily="50" charset="-127"/>
                <a:ea typeface="나눔고딕 Light" panose="020D0904000000000000" pitchFamily="50" charset="-127"/>
              </a:rPr>
              <a:t>2021.07.21 NLP Chapter 2</a:t>
            </a:r>
            <a:endParaRPr lang="ko-KR" altLang="en-US" sz="1080" dirty="0">
              <a:ln>
                <a:solidFill>
                  <a:schemeClr val="bg1">
                    <a:lumMod val="85000"/>
                    <a:alpha val="30000"/>
                  </a:schemeClr>
                </a:solidFill>
              </a:ln>
              <a:solidFill>
                <a:schemeClr val="bg1">
                  <a:lumMod val="85000"/>
                </a:schemeClr>
              </a:solidFill>
              <a:latin typeface="나눔고딕 Light" panose="020D0904000000000000" pitchFamily="50" charset="-127"/>
              <a:ea typeface="나눔고딕 Light" panose="020D0904000000000000" pitchFamily="50" charset="-127"/>
            </a:endParaRPr>
          </a:p>
        </p:txBody>
      </p:sp>
      <p:grpSp>
        <p:nvGrpSpPr>
          <p:cNvPr id="3" name="그룹 2">
            <a:extLst>
              <a:ext uri="{FF2B5EF4-FFF2-40B4-BE49-F238E27FC236}">
                <a16:creationId xmlns:a16="http://schemas.microsoft.com/office/drawing/2014/main" id="{6BC00D6E-2497-4C0B-932A-B158B804BC7A}"/>
              </a:ext>
            </a:extLst>
          </p:cNvPr>
          <p:cNvGrpSpPr/>
          <p:nvPr/>
        </p:nvGrpSpPr>
        <p:grpSpPr>
          <a:xfrm>
            <a:off x="3655285" y="2413271"/>
            <a:ext cx="5198156" cy="1605229"/>
            <a:chOff x="2538071" y="2011059"/>
            <a:chExt cx="4331797" cy="1337691"/>
          </a:xfrm>
        </p:grpSpPr>
        <p:sp>
          <p:nvSpPr>
            <p:cNvPr id="19" name="TextBox 18"/>
            <p:cNvSpPr txBox="1"/>
            <p:nvPr/>
          </p:nvSpPr>
          <p:spPr>
            <a:xfrm>
              <a:off x="3469167" y="2011059"/>
              <a:ext cx="2250188" cy="384721"/>
            </a:xfrm>
            <a:prstGeom prst="rect">
              <a:avLst/>
            </a:prstGeom>
            <a:noFill/>
          </p:spPr>
          <p:txBody>
            <a:bodyPr wrap="none" rtlCol="0">
              <a:spAutoFit/>
            </a:bodyPr>
            <a:lstStyle/>
            <a:p>
              <a:pPr algn="ctr"/>
              <a:r>
                <a:rPr lang="en-US" altLang="ko-KR" sz="2400" dirty="0">
                  <a:solidFill>
                    <a:schemeClr val="bg1"/>
                  </a:solidFill>
                  <a:latin typeface="나눔스퀘어" panose="020B0600000101010101" pitchFamily="50" charset="-127"/>
                  <a:ea typeface="나눔스퀘어" panose="020B0600000101010101" pitchFamily="50" charset="-127"/>
                </a:rPr>
                <a:t>Project Document</a:t>
              </a:r>
            </a:p>
          </p:txBody>
        </p:sp>
        <p:sp>
          <p:nvSpPr>
            <p:cNvPr id="12" name="직사각형 11"/>
            <p:cNvSpPr/>
            <p:nvPr/>
          </p:nvSpPr>
          <p:spPr>
            <a:xfrm>
              <a:off x="6315870" y="2062875"/>
              <a:ext cx="553998" cy="1285875"/>
            </a:xfrm>
            <a:prstGeom prst="rect">
              <a:avLst/>
            </a:prstGeom>
          </p:spPr>
          <p:txBody>
            <a:bodyPr vert="eaVert" wrap="none">
              <a:spAutoFit/>
            </a:bodyPr>
            <a:lstStyle/>
            <a:p>
              <a:pPr algn="ctr"/>
              <a:r>
                <a:rPr lang="en-US" altLang="ko-KR" sz="3120" dirty="0">
                  <a:solidFill>
                    <a:srgbClr val="EE7554"/>
                  </a:solidFill>
                  <a:latin typeface="나눔스퀘어" panose="020B0600000101010101" pitchFamily="50" charset="-127"/>
                  <a:ea typeface="나눔스퀘어" panose="020B0600000101010101" pitchFamily="50" charset="-127"/>
                </a:rPr>
                <a:t>IN </a:t>
              </a:r>
              <a:r>
                <a:rPr lang="en-US" altLang="ko-KR" sz="3120" dirty="0" err="1">
                  <a:solidFill>
                    <a:srgbClr val="EE7554"/>
                  </a:solidFill>
                  <a:latin typeface="나눔스퀘어" panose="020B0600000101010101" pitchFamily="50" charset="-127"/>
                  <a:ea typeface="나눔스퀘어" panose="020B0600000101010101" pitchFamily="50" charset="-127"/>
                </a:rPr>
                <a:t>iLiFO</a:t>
              </a:r>
              <a:endParaRPr lang="ko-KR" altLang="en-US" sz="3120" dirty="0">
                <a:solidFill>
                  <a:srgbClr val="EE7554"/>
                </a:solidFill>
                <a:latin typeface="나눔스퀘어" panose="020B0600000101010101" pitchFamily="50" charset="-127"/>
                <a:ea typeface="나눔스퀘어" panose="020B0600000101010101" pitchFamily="50" charset="-127"/>
              </a:endParaRPr>
            </a:p>
          </p:txBody>
        </p:sp>
        <p:sp>
          <p:nvSpPr>
            <p:cNvPr id="13" name="직사각형 12"/>
            <p:cNvSpPr/>
            <p:nvPr/>
          </p:nvSpPr>
          <p:spPr>
            <a:xfrm>
              <a:off x="2538071" y="2287981"/>
              <a:ext cx="3820544" cy="907941"/>
            </a:xfrm>
            <a:prstGeom prst="rect">
              <a:avLst/>
            </a:prstGeom>
          </p:spPr>
          <p:txBody>
            <a:bodyPr wrap="none">
              <a:spAutoFit/>
            </a:bodyPr>
            <a:lstStyle/>
            <a:p>
              <a:pPr algn="ctr"/>
              <a:r>
                <a:rPr lang="en-US" altLang="ko-KR" sz="6480" spc="-180" dirty="0">
                  <a:solidFill>
                    <a:schemeClr val="bg1"/>
                  </a:solidFill>
                  <a:latin typeface="나눔스퀘어" panose="020B0600000101010101" pitchFamily="50" charset="-127"/>
                  <a:ea typeface="나눔스퀘어" panose="020B0600000101010101" pitchFamily="50" charset="-127"/>
                </a:rPr>
                <a:t>Presentation</a:t>
              </a:r>
              <a:endParaRPr lang="en-US" altLang="ko-KR" sz="5760" spc="-180" dirty="0">
                <a:solidFill>
                  <a:schemeClr val="bg1"/>
                </a:solidFill>
                <a:latin typeface="나눔스퀘어" panose="020B0600000101010101" pitchFamily="50" charset="-127"/>
                <a:ea typeface="나눔스퀘어" panose="020B0600000101010101" pitchFamily="50" charset="-127"/>
              </a:endParaRPr>
            </a:p>
          </p:txBody>
        </p:sp>
      </p:grpSp>
      <p:sp>
        <p:nvSpPr>
          <p:cNvPr id="2" name="슬라이드 번호 개체 틀 1">
            <a:extLst>
              <a:ext uri="{FF2B5EF4-FFF2-40B4-BE49-F238E27FC236}">
                <a16:creationId xmlns:a16="http://schemas.microsoft.com/office/drawing/2014/main" id="{E34BC618-939A-4ABF-BEA5-70BCB6886BAD}"/>
              </a:ext>
            </a:extLst>
          </p:cNvPr>
          <p:cNvSpPr>
            <a:spLocks noGrp="1"/>
          </p:cNvSpPr>
          <p:nvPr>
            <p:ph type="sldNum" sz="quarter" idx="12"/>
          </p:nvPr>
        </p:nvSpPr>
        <p:spPr/>
        <p:txBody>
          <a:bodyPr/>
          <a:lstStyle/>
          <a:p>
            <a:fld id="{6469C651-7436-41FC-892A-299A4ABD617B}" type="slidenum">
              <a:rPr lang="ko-KR" altLang="en-US" smtClean="0"/>
              <a:pPr/>
              <a:t>46</a:t>
            </a:fld>
            <a:endParaRPr lang="ko-KR" altLang="en-US"/>
          </a:p>
        </p:txBody>
      </p:sp>
    </p:spTree>
    <p:extLst>
      <p:ext uri="{BB962C8B-B14F-4D97-AF65-F5344CB8AC3E}">
        <p14:creationId xmlns:p14="http://schemas.microsoft.com/office/powerpoint/2010/main" val="1006130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A4C2E2F5-FE13-4433-89D7-06709C850712}"/>
              </a:ext>
            </a:extLst>
          </p:cNvPr>
          <p:cNvPicPr>
            <a:picLocks noChangeAspect="1"/>
          </p:cNvPicPr>
          <p:nvPr/>
        </p:nvPicPr>
        <p:blipFill>
          <a:blip r:embed="rId3"/>
          <a:stretch>
            <a:fillRect/>
          </a:stretch>
        </p:blipFill>
        <p:spPr>
          <a:xfrm>
            <a:off x="911424" y="271561"/>
            <a:ext cx="1789456" cy="617132"/>
          </a:xfrm>
          <a:prstGeom prst="rect">
            <a:avLst/>
          </a:prstGeom>
        </p:spPr>
      </p:pic>
      <p:sp>
        <p:nvSpPr>
          <p:cNvPr id="2" name="슬라이드 번호 개체 틀 1">
            <a:extLst>
              <a:ext uri="{FF2B5EF4-FFF2-40B4-BE49-F238E27FC236}">
                <a16:creationId xmlns:a16="http://schemas.microsoft.com/office/drawing/2014/main" id="{83CDD1E1-D66F-4BF4-8973-997CD1430E01}"/>
              </a:ext>
            </a:extLst>
          </p:cNvPr>
          <p:cNvSpPr>
            <a:spLocks noGrp="1"/>
          </p:cNvSpPr>
          <p:nvPr>
            <p:ph type="sldNum" sz="quarter" idx="12"/>
          </p:nvPr>
        </p:nvSpPr>
        <p:spPr/>
        <p:txBody>
          <a:bodyPr/>
          <a:lstStyle/>
          <a:p>
            <a:fld id="{6469C651-7436-41FC-892A-299A4ABD617B}" type="slidenum">
              <a:rPr lang="ko-KR" altLang="en-US" smtClean="0"/>
              <a:pPr/>
              <a:t>47</a:t>
            </a:fld>
            <a:endParaRPr lang="ko-KR" altLang="en-US"/>
          </a:p>
        </p:txBody>
      </p:sp>
      <p:sp>
        <p:nvSpPr>
          <p:cNvPr id="6" name="TextBox 5">
            <a:extLst>
              <a:ext uri="{FF2B5EF4-FFF2-40B4-BE49-F238E27FC236}">
                <a16:creationId xmlns:a16="http://schemas.microsoft.com/office/drawing/2014/main" id="{1206022C-90DE-43FD-B6CE-0F4E854B408C}"/>
              </a:ext>
            </a:extLst>
          </p:cNvPr>
          <p:cNvSpPr txBox="1"/>
          <p:nvPr/>
        </p:nvSpPr>
        <p:spPr>
          <a:xfrm>
            <a:off x="5037095" y="3053092"/>
            <a:ext cx="4342470" cy="757130"/>
          </a:xfrm>
          <a:prstGeom prst="rect">
            <a:avLst/>
          </a:prstGeom>
          <a:noFill/>
        </p:spPr>
        <p:txBody>
          <a:bodyPr wrap="square" rtlCol="0" anchor="ctr" anchorCtr="0">
            <a:spAutoFit/>
          </a:bodyPr>
          <a:lstStyle/>
          <a:p>
            <a:pPr defTabSz="1097280" latinLnBrk="0">
              <a:defRPr/>
            </a:pPr>
            <a:r>
              <a:rPr lang="ko-KR" altLang="en-US" sz="4320" kern="0" dirty="0">
                <a:ln>
                  <a:solidFill>
                    <a:schemeClr val="bg1">
                      <a:alpha val="30000"/>
                    </a:schemeClr>
                  </a:solidFill>
                </a:ln>
                <a:solidFill>
                  <a:schemeClr val="bg1"/>
                </a:solidFill>
                <a:latin typeface="나눔스퀘어" panose="020B0600000101010101" pitchFamily="50" charset="-127"/>
                <a:ea typeface="나눔스퀘어" panose="020B0600000101010101" pitchFamily="50" charset="-127"/>
              </a:rPr>
              <a:t>데이터의 분리</a:t>
            </a:r>
          </a:p>
        </p:txBody>
      </p:sp>
      <p:sp>
        <p:nvSpPr>
          <p:cNvPr id="8" name="직사각형 7">
            <a:extLst>
              <a:ext uri="{FF2B5EF4-FFF2-40B4-BE49-F238E27FC236}">
                <a16:creationId xmlns:a16="http://schemas.microsoft.com/office/drawing/2014/main" id="{D82824D8-DF2D-4177-9146-EFC4A55748AB}"/>
              </a:ext>
            </a:extLst>
          </p:cNvPr>
          <p:cNvSpPr/>
          <p:nvPr/>
        </p:nvSpPr>
        <p:spPr>
          <a:xfrm>
            <a:off x="4136043" y="3020819"/>
            <a:ext cx="1027845" cy="830997"/>
          </a:xfrm>
          <a:prstGeom prst="rect">
            <a:avLst/>
          </a:prstGeom>
        </p:spPr>
        <p:txBody>
          <a:bodyPr wrap="none" anchor="ctr" anchorCtr="0">
            <a:spAutoFit/>
          </a:bodyPr>
          <a:lstStyle/>
          <a:p>
            <a:pPr algn="ctr" defTabSz="1097280" latinLnBrk="0">
              <a:defRPr/>
            </a:pPr>
            <a:r>
              <a:rPr lang="en-US" altLang="ko-KR" sz="4800" kern="0" dirty="0">
                <a:ln>
                  <a:solidFill>
                    <a:schemeClr val="bg1">
                      <a:alpha val="30000"/>
                    </a:schemeClr>
                  </a:solidFill>
                </a:ln>
                <a:solidFill>
                  <a:schemeClr val="bg1"/>
                </a:solidFill>
                <a:latin typeface="Impact" panose="020B0806030902050204" pitchFamily="34" charset="0"/>
                <a:ea typeface="나눔스퀘어" panose="020B0600000101010101" pitchFamily="50" charset="-127"/>
              </a:rPr>
              <a:t>09	</a:t>
            </a:r>
          </a:p>
        </p:txBody>
      </p:sp>
    </p:spTree>
    <p:extLst>
      <p:ext uri="{BB962C8B-B14F-4D97-AF65-F5344CB8AC3E}">
        <p14:creationId xmlns:p14="http://schemas.microsoft.com/office/powerpoint/2010/main" val="908786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3C1A047-F854-40AB-A65C-BD4C3D4441E1}"/>
              </a:ext>
            </a:extLst>
          </p:cNvPr>
          <p:cNvSpPr>
            <a:spLocks noGrp="1"/>
          </p:cNvSpPr>
          <p:nvPr>
            <p:ph type="sldNum" sz="quarter" idx="12"/>
          </p:nvPr>
        </p:nvSpPr>
        <p:spPr/>
        <p:txBody>
          <a:bodyPr/>
          <a:lstStyle/>
          <a:p>
            <a:fld id="{6469C651-7436-41FC-892A-299A4ABD617B}" type="slidenum">
              <a:rPr lang="ko-KR" altLang="en-US" smtClean="0"/>
              <a:pPr/>
              <a:t>48</a:t>
            </a:fld>
            <a:endParaRPr lang="ko-KR" altLang="en-US"/>
          </a:p>
        </p:txBody>
      </p:sp>
      <p:pic>
        <p:nvPicPr>
          <p:cNvPr id="17" name="그림 16">
            <a:extLst>
              <a:ext uri="{FF2B5EF4-FFF2-40B4-BE49-F238E27FC236}">
                <a16:creationId xmlns:a16="http://schemas.microsoft.com/office/drawing/2014/main" id="{CB957A5F-81CD-45BE-A4E0-E382C63E5E35}"/>
              </a:ext>
            </a:extLst>
          </p:cNvPr>
          <p:cNvPicPr>
            <a:picLocks noChangeAspect="1"/>
          </p:cNvPicPr>
          <p:nvPr/>
        </p:nvPicPr>
        <p:blipFill>
          <a:blip r:embed="rId3"/>
          <a:stretch>
            <a:fillRect/>
          </a:stretch>
        </p:blipFill>
        <p:spPr>
          <a:xfrm>
            <a:off x="908494" y="270969"/>
            <a:ext cx="1789457" cy="617132"/>
          </a:xfrm>
          <a:prstGeom prst="rect">
            <a:avLst/>
          </a:prstGeom>
        </p:spPr>
      </p:pic>
      <p:sp>
        <p:nvSpPr>
          <p:cNvPr id="18" name="사각형: 둥근 위쪽 모서리 17">
            <a:extLst>
              <a:ext uri="{FF2B5EF4-FFF2-40B4-BE49-F238E27FC236}">
                <a16:creationId xmlns:a16="http://schemas.microsoft.com/office/drawing/2014/main" id="{59618AAE-42F5-4090-B5E0-5CB07BAB2DCF}"/>
              </a:ext>
            </a:extLst>
          </p:cNvPr>
          <p:cNvSpPr/>
          <p:nvPr/>
        </p:nvSpPr>
        <p:spPr>
          <a:xfrm>
            <a:off x="1473088" y="2310165"/>
            <a:ext cx="9245825" cy="2328570"/>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1EFF38DF-A7BC-4696-9BF7-756C7DF8CDBE}"/>
              </a:ext>
            </a:extLst>
          </p:cNvPr>
          <p:cNvSpPr txBox="1"/>
          <p:nvPr/>
        </p:nvSpPr>
        <p:spPr>
          <a:xfrm>
            <a:off x="1559496" y="2392085"/>
            <a:ext cx="9073008" cy="1897827"/>
          </a:xfrm>
          <a:prstGeom prst="rect">
            <a:avLst/>
          </a:prstGeom>
          <a:noFill/>
        </p:spPr>
        <p:txBody>
          <a:bodyPr wrap="square" rtlCol="0">
            <a:spAutoFit/>
          </a:bodyPr>
          <a:lstStyle/>
          <a:p>
            <a:pPr marL="342900" indent="-342900">
              <a:lnSpc>
                <a:spcPct val="150000"/>
              </a:lnSpc>
              <a:buClr>
                <a:srgbClr val="FB867D"/>
              </a:buClr>
              <a:buFont typeface="Wingdings" panose="05000000000000000000" pitchFamily="2" charset="2"/>
              <a:buChar char="§"/>
            </a:pPr>
            <a:r>
              <a:rPr lang="ko-KR" altLang="en-US" sz="2160" dirty="0" err="1">
                <a:latin typeface="나눔스퀘어 Light" panose="020B0600000101010101" pitchFamily="50" charset="-127"/>
                <a:ea typeface="나눔스퀘어 Light" panose="020B0600000101010101" pitchFamily="50" charset="-127"/>
              </a:rPr>
              <a:t>머신러닝</a:t>
            </a:r>
            <a:r>
              <a:rPr lang="en-US" altLang="ko-KR" sz="2160" dirty="0">
                <a:latin typeface="나눔스퀘어 Light" panose="020B0600000101010101" pitchFamily="50" charset="-127"/>
                <a:ea typeface="나눔스퀘어 Light" panose="020B0600000101010101" pitchFamily="50" charset="-127"/>
              </a:rPr>
              <a:t>(</a:t>
            </a:r>
            <a:r>
              <a:rPr lang="ko-KR" altLang="en-US" sz="2160" dirty="0">
                <a:latin typeface="나눔스퀘어 Light" panose="020B0600000101010101" pitchFamily="50" charset="-127"/>
                <a:ea typeface="나눔스퀘어 Light" panose="020B0600000101010101" pitchFamily="50" charset="-127"/>
              </a:rPr>
              <a:t>딥러닝</a:t>
            </a:r>
            <a:r>
              <a:rPr lang="en-US" altLang="ko-KR" sz="2160" dirty="0">
                <a:latin typeface="나눔스퀘어 Light" panose="020B0600000101010101" pitchFamily="50" charset="-127"/>
                <a:ea typeface="나눔스퀘어 Light" panose="020B0600000101010101" pitchFamily="50" charset="-127"/>
              </a:rPr>
              <a:t>)</a:t>
            </a:r>
            <a:r>
              <a:rPr lang="ko-KR" altLang="en-US" sz="2160" dirty="0">
                <a:latin typeface="나눔스퀘어 Light" panose="020B0600000101010101" pitchFamily="50" charset="-127"/>
                <a:ea typeface="나눔스퀘어 Light" panose="020B0600000101010101" pitchFamily="50" charset="-127"/>
              </a:rPr>
              <a:t>모델에 데이터를 학습시키기 위해서는 데이터를 적절히    분리하는 작업 필요</a:t>
            </a:r>
            <a:endParaRPr lang="en-US" altLang="ko-KR" sz="2160" dirty="0">
              <a:latin typeface="나눔스퀘어 Light" panose="020B0600000101010101" pitchFamily="50" charset="-127"/>
              <a:ea typeface="나눔스퀘어 Light" panose="020B0600000101010101" pitchFamily="50" charset="-127"/>
            </a:endParaRPr>
          </a:p>
          <a:p>
            <a:pPr marL="342900" indent="-342900">
              <a:lnSpc>
                <a:spcPct val="300000"/>
              </a:lnSpc>
              <a:buClr>
                <a:srgbClr val="FB867D"/>
              </a:buClr>
              <a:buFont typeface="Wingdings" panose="05000000000000000000" pitchFamily="2" charset="2"/>
              <a:buChar char="§"/>
            </a:pPr>
            <a:r>
              <a:rPr lang="ko-KR" altLang="en-US" sz="2160" dirty="0">
                <a:latin typeface="나눔스퀘어 Light" panose="020B0600000101010101" pitchFamily="50" charset="-127"/>
                <a:ea typeface="나눔스퀘어 Light" panose="020B0600000101010101" pitchFamily="50" charset="-127"/>
              </a:rPr>
              <a:t>이번 챕터에서는 지도 학습을 위한 데이터 분리작업을 다룸</a:t>
            </a:r>
            <a:endParaRPr lang="en-US" altLang="ko-KR" sz="2160" dirty="0">
              <a:latin typeface="나눔스퀘어 Light" panose="020B0600000101010101" pitchFamily="50" charset="-127"/>
              <a:ea typeface="나눔스퀘어 Light" panose="020B0600000101010101" pitchFamily="50" charset="-127"/>
            </a:endParaRPr>
          </a:p>
        </p:txBody>
      </p:sp>
      <p:sp>
        <p:nvSpPr>
          <p:cNvPr id="20" name="직사각형 19">
            <a:extLst>
              <a:ext uri="{FF2B5EF4-FFF2-40B4-BE49-F238E27FC236}">
                <a16:creationId xmlns:a16="http://schemas.microsoft.com/office/drawing/2014/main" id="{7C6E2200-E1B4-4F35-BF54-1CA76017BA72}"/>
              </a:ext>
            </a:extLst>
          </p:cNvPr>
          <p:cNvSpPr/>
          <p:nvPr/>
        </p:nvSpPr>
        <p:spPr>
          <a:xfrm>
            <a:off x="1683029" y="1327406"/>
            <a:ext cx="2924197" cy="609398"/>
          </a:xfrm>
          <a:prstGeom prst="rect">
            <a:avLst/>
          </a:prstGeom>
        </p:spPr>
        <p:txBody>
          <a:bodyPr wrap="none">
            <a:spAutoFit/>
          </a:bodyPr>
          <a:lstStyle/>
          <a:p>
            <a:pPr algn="ctr" defTabSz="1097280">
              <a:defRPr/>
            </a:pPr>
            <a:r>
              <a:rPr lang="ko-KR" altLang="en-US" sz="3360" b="1" dirty="0">
                <a:ln>
                  <a:solidFill>
                    <a:prstClr val="white">
                      <a:alpha val="30000"/>
                    </a:prstClr>
                  </a:solidFill>
                </a:ln>
                <a:latin typeface="나눔스퀘어 Bold" panose="020B0600000101010101" pitchFamily="50" charset="-127"/>
                <a:ea typeface="나눔스퀘어 Bold" panose="020B0600000101010101" pitchFamily="50" charset="-127"/>
              </a:rPr>
              <a:t>데이터의 분리</a:t>
            </a:r>
            <a:endParaRPr lang="en-US" altLang="ko-KR" sz="3360" b="1" dirty="0">
              <a:ln>
                <a:solidFill>
                  <a:prstClr val="white">
                    <a:alpha val="30000"/>
                  </a:prstClr>
                </a:solidFill>
              </a:ln>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90774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3C1A047-F854-40AB-A65C-BD4C3D4441E1}"/>
              </a:ext>
            </a:extLst>
          </p:cNvPr>
          <p:cNvSpPr>
            <a:spLocks noGrp="1"/>
          </p:cNvSpPr>
          <p:nvPr>
            <p:ph type="sldNum" sz="quarter" idx="12"/>
          </p:nvPr>
        </p:nvSpPr>
        <p:spPr/>
        <p:txBody>
          <a:bodyPr/>
          <a:lstStyle/>
          <a:p>
            <a:fld id="{6469C651-7436-41FC-892A-299A4ABD617B}" type="slidenum">
              <a:rPr lang="ko-KR" altLang="en-US" smtClean="0"/>
              <a:pPr/>
              <a:t>49</a:t>
            </a:fld>
            <a:endParaRPr lang="ko-KR" altLang="en-US"/>
          </a:p>
        </p:txBody>
      </p:sp>
      <p:sp>
        <p:nvSpPr>
          <p:cNvPr id="15" name="직사각형 14">
            <a:extLst>
              <a:ext uri="{FF2B5EF4-FFF2-40B4-BE49-F238E27FC236}">
                <a16:creationId xmlns:a16="http://schemas.microsoft.com/office/drawing/2014/main" id="{9DC9D2EB-606A-4325-89D4-A81360E777A6}"/>
              </a:ext>
            </a:extLst>
          </p:cNvPr>
          <p:cNvSpPr/>
          <p:nvPr/>
        </p:nvSpPr>
        <p:spPr>
          <a:xfrm>
            <a:off x="2818023" y="161971"/>
            <a:ext cx="1659429" cy="535531"/>
          </a:xfrm>
          <a:prstGeom prst="rect">
            <a:avLst/>
          </a:prstGeom>
        </p:spPr>
        <p:txBody>
          <a:bodyPr wrap="none">
            <a:spAutoFit/>
          </a:bodyPr>
          <a:lstStyle/>
          <a:p>
            <a:pPr algn="ctr" defTabSz="1097280">
              <a:defRPr/>
            </a:pPr>
            <a:r>
              <a:rPr lang="ko-KR" altLang="en-US"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지도학습</a:t>
            </a:r>
            <a:endParaRPr lang="en-US" altLang="ko-KR"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endParaRPr>
          </a:p>
        </p:txBody>
      </p:sp>
      <p:cxnSp>
        <p:nvCxnSpPr>
          <p:cNvPr id="16" name="직선 연결선 15">
            <a:extLst>
              <a:ext uri="{FF2B5EF4-FFF2-40B4-BE49-F238E27FC236}">
                <a16:creationId xmlns:a16="http://schemas.microsoft.com/office/drawing/2014/main" id="{EEC806BC-0E8C-4A75-9A48-53E47C221974}"/>
              </a:ext>
            </a:extLst>
          </p:cNvPr>
          <p:cNvCxnSpPr>
            <a:cxnSpLocks/>
          </p:cNvCxnSpPr>
          <p:nvPr/>
        </p:nvCxnSpPr>
        <p:spPr>
          <a:xfrm>
            <a:off x="2942050" y="715968"/>
            <a:ext cx="14257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CB957A5F-81CD-45BE-A4E0-E382C63E5E35}"/>
              </a:ext>
            </a:extLst>
          </p:cNvPr>
          <p:cNvPicPr>
            <a:picLocks noChangeAspect="1"/>
          </p:cNvPicPr>
          <p:nvPr/>
        </p:nvPicPr>
        <p:blipFill>
          <a:blip r:embed="rId3"/>
          <a:stretch>
            <a:fillRect/>
          </a:stretch>
        </p:blipFill>
        <p:spPr>
          <a:xfrm>
            <a:off x="908494" y="270969"/>
            <a:ext cx="1789457" cy="617132"/>
          </a:xfrm>
          <a:prstGeom prst="rect">
            <a:avLst/>
          </a:prstGeom>
        </p:spPr>
      </p:pic>
      <p:sp>
        <p:nvSpPr>
          <p:cNvPr id="18" name="사각형: 둥근 위쪽 모서리 17">
            <a:extLst>
              <a:ext uri="{FF2B5EF4-FFF2-40B4-BE49-F238E27FC236}">
                <a16:creationId xmlns:a16="http://schemas.microsoft.com/office/drawing/2014/main" id="{59618AAE-42F5-4090-B5E0-5CB07BAB2DCF}"/>
              </a:ext>
            </a:extLst>
          </p:cNvPr>
          <p:cNvSpPr/>
          <p:nvPr/>
        </p:nvSpPr>
        <p:spPr>
          <a:xfrm>
            <a:off x="1473088" y="2310164"/>
            <a:ext cx="9245825" cy="2242162"/>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1EFF38DF-A7BC-4696-9BF7-756C7DF8CDBE}"/>
              </a:ext>
            </a:extLst>
          </p:cNvPr>
          <p:cNvSpPr txBox="1"/>
          <p:nvPr/>
        </p:nvSpPr>
        <p:spPr>
          <a:xfrm>
            <a:off x="1559496" y="2392085"/>
            <a:ext cx="9073008" cy="2521075"/>
          </a:xfrm>
          <a:prstGeom prst="rect">
            <a:avLst/>
          </a:prstGeom>
          <a:noFill/>
        </p:spPr>
        <p:txBody>
          <a:bodyPr wrap="square" rtlCol="0">
            <a:spAutoFit/>
          </a:bodyPr>
          <a:lstStyle/>
          <a:p>
            <a:pPr marL="342900" indent="-342900">
              <a:lnSpc>
                <a:spcPct val="150000"/>
              </a:lnSpc>
              <a:buClr>
                <a:srgbClr val="FB867D"/>
              </a:buClr>
              <a:buFont typeface="Wingdings" panose="05000000000000000000" pitchFamily="2" charset="2"/>
              <a:buChar char="§"/>
            </a:pPr>
            <a:r>
              <a:rPr lang="ko-KR" altLang="en-US" sz="2160" dirty="0">
                <a:solidFill>
                  <a:srgbClr val="000000"/>
                </a:solidFill>
                <a:latin typeface="나눔스퀘어 Light" panose="020B0600000101010101" pitchFamily="50" charset="-127"/>
                <a:ea typeface="나눔스퀘어 Light" panose="020B0600000101010101" pitchFamily="50" charset="-127"/>
              </a:rPr>
              <a:t>지도 학습의 훈련 데이터는 정답이 무엇인지 맞춰 하는 </a:t>
            </a:r>
            <a:r>
              <a:rPr lang="en-US" altLang="ko-KR" sz="2160" dirty="0">
                <a:solidFill>
                  <a:srgbClr val="000000"/>
                </a:solidFill>
                <a:latin typeface="나눔스퀘어 Light" panose="020B0600000101010101" pitchFamily="50" charset="-127"/>
                <a:ea typeface="나눔스퀘어 Light" panose="020B0600000101010101" pitchFamily="50" charset="-127"/>
              </a:rPr>
              <a:t>'</a:t>
            </a:r>
            <a:r>
              <a:rPr lang="ko-KR" altLang="en-US" sz="2160" dirty="0">
                <a:solidFill>
                  <a:srgbClr val="000000"/>
                </a:solidFill>
                <a:latin typeface="나눔스퀘어 Light" panose="020B0600000101010101" pitchFamily="50" charset="-127"/>
                <a:ea typeface="나눔스퀘어 Light" panose="020B0600000101010101" pitchFamily="50" charset="-127"/>
              </a:rPr>
              <a:t>문제</a:t>
            </a:r>
            <a:r>
              <a:rPr lang="en-US" altLang="ko-KR" sz="2160" dirty="0">
                <a:solidFill>
                  <a:srgbClr val="000000"/>
                </a:solidFill>
                <a:latin typeface="나눔스퀘어 Light" panose="020B0600000101010101" pitchFamily="50" charset="-127"/>
                <a:ea typeface="나눔스퀘어 Light" panose="020B0600000101010101" pitchFamily="50" charset="-127"/>
              </a:rPr>
              <a:t>'</a:t>
            </a:r>
            <a:r>
              <a:rPr lang="ko-KR" altLang="en-US" sz="2160" dirty="0">
                <a:solidFill>
                  <a:srgbClr val="000000"/>
                </a:solidFill>
                <a:latin typeface="나눔스퀘어 Light" panose="020B0600000101010101" pitchFamily="50" charset="-127"/>
                <a:ea typeface="나눔스퀘어 Light" panose="020B0600000101010101" pitchFamily="50" charset="-127"/>
              </a:rPr>
              <a:t>에 해당되는 데이터와 레이블이라고 부르는 </a:t>
            </a:r>
            <a:r>
              <a:rPr lang="en-US" altLang="ko-KR" sz="2160" dirty="0">
                <a:solidFill>
                  <a:srgbClr val="000000"/>
                </a:solidFill>
                <a:latin typeface="나눔스퀘어 Light" panose="020B0600000101010101" pitchFamily="50" charset="-127"/>
                <a:ea typeface="나눔스퀘어 Light" panose="020B0600000101010101" pitchFamily="50" charset="-127"/>
              </a:rPr>
              <a:t>'</a:t>
            </a:r>
            <a:r>
              <a:rPr lang="ko-KR" altLang="en-US" sz="2160" dirty="0">
                <a:solidFill>
                  <a:srgbClr val="000000"/>
                </a:solidFill>
                <a:latin typeface="나눔스퀘어 Light" panose="020B0600000101010101" pitchFamily="50" charset="-127"/>
                <a:ea typeface="나눔스퀘어 Light" panose="020B0600000101010101" pitchFamily="50" charset="-127"/>
              </a:rPr>
              <a:t>정답</a:t>
            </a:r>
            <a:r>
              <a:rPr lang="en-US" altLang="ko-KR" sz="2160" dirty="0">
                <a:solidFill>
                  <a:srgbClr val="000000"/>
                </a:solidFill>
                <a:latin typeface="나눔스퀘어 Light" panose="020B0600000101010101" pitchFamily="50" charset="-127"/>
                <a:ea typeface="나눔스퀘어 Light" panose="020B0600000101010101" pitchFamily="50" charset="-127"/>
              </a:rPr>
              <a:t>'</a:t>
            </a:r>
            <a:r>
              <a:rPr lang="ko-KR" altLang="en-US" sz="2160" dirty="0">
                <a:solidFill>
                  <a:srgbClr val="000000"/>
                </a:solidFill>
                <a:latin typeface="나눔스퀘어 Light" panose="020B0600000101010101" pitchFamily="50" charset="-127"/>
                <a:ea typeface="나눔스퀘어 Light" panose="020B0600000101010101" pitchFamily="50" charset="-127"/>
              </a:rPr>
              <a:t>이 </a:t>
            </a:r>
            <a:r>
              <a:rPr lang="ko-KR" altLang="en-US" sz="2160" dirty="0" err="1">
                <a:solidFill>
                  <a:srgbClr val="000000"/>
                </a:solidFill>
                <a:latin typeface="나눔스퀘어 Light" panose="020B0600000101010101" pitchFamily="50" charset="-127"/>
                <a:ea typeface="나눔스퀘어 Light" panose="020B0600000101010101" pitchFamily="50" charset="-127"/>
              </a:rPr>
              <a:t>적혀있는</a:t>
            </a:r>
            <a:r>
              <a:rPr lang="ko-KR" altLang="en-US" sz="2160" dirty="0">
                <a:solidFill>
                  <a:srgbClr val="000000"/>
                </a:solidFill>
                <a:latin typeface="나눔스퀘어 Light" panose="020B0600000101010101" pitchFamily="50" charset="-127"/>
                <a:ea typeface="나눔스퀘어 Light" panose="020B0600000101010101" pitchFamily="50" charset="-127"/>
              </a:rPr>
              <a:t> 데이터로 구성</a:t>
            </a:r>
            <a:endParaRPr lang="en-US" altLang="ko-KR" sz="2160" dirty="0">
              <a:solidFill>
                <a:srgbClr val="000000"/>
              </a:solidFill>
              <a:latin typeface="나눔스퀘어 Light" panose="020B0600000101010101" pitchFamily="50" charset="-127"/>
              <a:ea typeface="나눔스퀘어 Light" panose="020B0600000101010101" pitchFamily="50" charset="-127"/>
            </a:endParaRPr>
          </a:p>
          <a:p>
            <a:pPr>
              <a:lnSpc>
                <a:spcPct val="150000"/>
              </a:lnSpc>
              <a:buClr>
                <a:srgbClr val="FB867D"/>
              </a:buClr>
            </a:pPr>
            <a:endParaRPr lang="en-US" altLang="ko-KR" sz="2160" dirty="0">
              <a:solidFill>
                <a:srgbClr val="000000"/>
              </a:solidFill>
              <a:latin typeface="나눔스퀘어 Light" panose="020B0600000101010101" pitchFamily="50" charset="-127"/>
              <a:ea typeface="나눔스퀘어 Light" panose="020B0600000101010101" pitchFamily="50" charset="-127"/>
            </a:endParaRPr>
          </a:p>
          <a:p>
            <a:pPr marL="342900" indent="-342900">
              <a:lnSpc>
                <a:spcPct val="150000"/>
              </a:lnSpc>
              <a:buClr>
                <a:srgbClr val="FB867D"/>
              </a:buClr>
              <a:buFont typeface="Wingdings" panose="05000000000000000000" pitchFamily="2" charset="2"/>
              <a:buChar char="§"/>
            </a:pPr>
            <a:r>
              <a:rPr lang="ko-KR" altLang="en-US" sz="2160" dirty="0">
                <a:solidFill>
                  <a:srgbClr val="000000"/>
                </a:solidFill>
                <a:latin typeface="나눔스퀘어 Light" panose="020B0600000101010101" pitchFamily="50" charset="-127"/>
                <a:ea typeface="나눔스퀘어 Light" panose="020B0600000101010101" pitchFamily="50" charset="-127"/>
              </a:rPr>
              <a:t>문제와 정답을 학습한 후 정답이 없는 문제에 대해서도 답을 잘 예측해야 함</a:t>
            </a:r>
            <a:endParaRPr lang="en-US" altLang="ko-KR" sz="2160" dirty="0">
              <a:latin typeface="나눔스퀘어 Light" panose="020B0600000101010101" pitchFamily="50" charset="-127"/>
              <a:ea typeface="나눔스퀘어 Light" panose="020B0600000101010101" pitchFamily="50" charset="-127"/>
            </a:endParaRPr>
          </a:p>
        </p:txBody>
      </p:sp>
      <p:sp>
        <p:nvSpPr>
          <p:cNvPr id="9" name="직사각형 8">
            <a:extLst>
              <a:ext uri="{FF2B5EF4-FFF2-40B4-BE49-F238E27FC236}">
                <a16:creationId xmlns:a16="http://schemas.microsoft.com/office/drawing/2014/main" id="{13DA6196-CBF4-442C-8CA3-DCDC353641E1}"/>
              </a:ext>
            </a:extLst>
          </p:cNvPr>
          <p:cNvSpPr/>
          <p:nvPr/>
        </p:nvSpPr>
        <p:spPr>
          <a:xfrm>
            <a:off x="1661390" y="1327406"/>
            <a:ext cx="2967479" cy="609398"/>
          </a:xfrm>
          <a:prstGeom prst="rect">
            <a:avLst/>
          </a:prstGeom>
        </p:spPr>
        <p:txBody>
          <a:bodyPr wrap="none">
            <a:spAutoFit/>
          </a:bodyPr>
          <a:lstStyle/>
          <a:p>
            <a:pPr algn="ctr" defTabSz="1097280">
              <a:defRPr/>
            </a:pPr>
            <a:r>
              <a:rPr lang="ko-KR" altLang="en-US" sz="3360" b="1" dirty="0" err="1">
                <a:ln>
                  <a:solidFill>
                    <a:prstClr val="white">
                      <a:alpha val="30000"/>
                    </a:prstClr>
                  </a:solidFill>
                </a:ln>
                <a:latin typeface="나눔스퀘어 Bold" panose="020B0600000101010101" pitchFamily="50" charset="-127"/>
                <a:ea typeface="나눔스퀘어 Bold" panose="020B0600000101010101" pitchFamily="50" charset="-127"/>
              </a:rPr>
              <a:t>지도학습이란</a:t>
            </a:r>
            <a:r>
              <a:rPr lang="en-US" altLang="ko-KR" sz="3360" b="1" dirty="0">
                <a:ln>
                  <a:solidFill>
                    <a:prstClr val="white">
                      <a:alpha val="30000"/>
                    </a:prstClr>
                  </a:solidFill>
                </a:ln>
                <a:latin typeface="나눔스퀘어 Bold" panose="020B0600000101010101" pitchFamily="50" charset="-127"/>
                <a:ea typeface="나눔스퀘어 Bold" panose="020B0600000101010101" pitchFamily="50" charset="-127"/>
              </a:rPr>
              <a:t>?</a:t>
            </a:r>
          </a:p>
        </p:txBody>
      </p:sp>
    </p:spTree>
    <p:extLst>
      <p:ext uri="{BB962C8B-B14F-4D97-AF65-F5344CB8AC3E}">
        <p14:creationId xmlns:p14="http://schemas.microsoft.com/office/powerpoint/2010/main" val="2715809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05E0F-4B04-488E-AC40-A71E16DCFC6D}"/>
              </a:ext>
            </a:extLst>
          </p:cNvPr>
          <p:cNvSpPr txBox="1"/>
          <p:nvPr/>
        </p:nvSpPr>
        <p:spPr>
          <a:xfrm>
            <a:off x="0" y="137160"/>
            <a:ext cx="3623108" cy="369332"/>
          </a:xfrm>
          <a:prstGeom prst="rect">
            <a:avLst/>
          </a:prstGeom>
          <a:noFill/>
        </p:spPr>
        <p:txBody>
          <a:bodyPr wrap="none" rtlCol="0">
            <a:spAutoFit/>
          </a:bodyPr>
          <a:lstStyle/>
          <a:p>
            <a:r>
              <a:rPr lang="en-US" altLang="ko-KR" b="1" i="0" dirty="0">
                <a:solidFill>
                  <a:srgbClr val="000000"/>
                </a:solidFill>
                <a:effectLst/>
                <a:latin typeface="Malgun Gothic" panose="020B0503020000020004" pitchFamily="50" charset="-127"/>
                <a:ea typeface="Malgun Gothic" panose="020B0503020000020004" pitchFamily="50" charset="-127"/>
              </a:rPr>
              <a:t>1-3. </a:t>
            </a:r>
            <a:r>
              <a:rPr lang="ko-KR" altLang="en-US" b="1" i="0" dirty="0">
                <a:solidFill>
                  <a:srgbClr val="000000"/>
                </a:solidFill>
                <a:effectLst/>
                <a:latin typeface="Malgun Gothic" panose="020B0503020000020004" pitchFamily="50" charset="-127"/>
                <a:ea typeface="Malgun Gothic" panose="020B0503020000020004" pitchFamily="50" charset="-127"/>
              </a:rPr>
              <a:t>토큰화에서 고려해야할 사항</a:t>
            </a:r>
          </a:p>
        </p:txBody>
      </p:sp>
      <p:sp>
        <p:nvSpPr>
          <p:cNvPr id="5" name="TextBox 4">
            <a:extLst>
              <a:ext uri="{FF2B5EF4-FFF2-40B4-BE49-F238E27FC236}">
                <a16:creationId xmlns:a16="http://schemas.microsoft.com/office/drawing/2014/main" id="{678582AB-D4A7-4D16-B4A3-FC5D8257C607}"/>
              </a:ext>
            </a:extLst>
          </p:cNvPr>
          <p:cNvSpPr txBox="1"/>
          <p:nvPr/>
        </p:nvSpPr>
        <p:spPr>
          <a:xfrm>
            <a:off x="157480" y="695960"/>
            <a:ext cx="9219190" cy="3970318"/>
          </a:xfrm>
          <a:prstGeom prst="rect">
            <a:avLst/>
          </a:prstGeom>
          <a:noFill/>
        </p:spPr>
        <p:txBody>
          <a:bodyPr wrap="none" rtlCol="0">
            <a:spAutoFit/>
          </a:bodyPr>
          <a:lstStyle/>
          <a:p>
            <a:pPr marL="285750" indent="-285750">
              <a:buFont typeface="Wingdings" panose="05000000000000000000" pitchFamily="2" charset="2"/>
              <a:buChar char="§"/>
            </a:pPr>
            <a:r>
              <a:rPr lang="ko-KR" altLang="en-US" sz="1400" i="0" dirty="0">
                <a:solidFill>
                  <a:srgbClr val="000000"/>
                </a:solidFill>
                <a:effectLst/>
                <a:ea typeface="Malgun Gothic" panose="020B0503020000020004" pitchFamily="50" charset="-127"/>
              </a:rPr>
              <a:t>토큰화 작업을 </a:t>
            </a:r>
            <a:r>
              <a:rPr lang="ko-KR" altLang="en-US" sz="1400" b="1" i="0" dirty="0">
                <a:solidFill>
                  <a:srgbClr val="FF0000"/>
                </a:solidFill>
                <a:effectLst/>
                <a:ea typeface="Malgun Gothic" panose="020B0503020000020004" pitchFamily="50" charset="-127"/>
              </a:rPr>
              <a:t>단순하게 코퍼스에서 구두점을 제외하고 공백 기준으로 잘라내는 작업</a:t>
            </a:r>
            <a:r>
              <a:rPr lang="ko-KR" altLang="en-US" sz="1400" i="0" dirty="0">
                <a:solidFill>
                  <a:srgbClr val="000000"/>
                </a:solidFill>
                <a:effectLst/>
                <a:ea typeface="Malgun Gothic" panose="020B0503020000020004" pitchFamily="50" charset="-127"/>
              </a:rPr>
              <a:t>이라고 간주할 수는 없음</a:t>
            </a:r>
            <a:r>
              <a:rPr lang="en-US" altLang="ko-KR" sz="1400" i="0" dirty="0">
                <a:solidFill>
                  <a:srgbClr val="000000"/>
                </a:solidFill>
                <a:effectLst/>
                <a:ea typeface="Malgun Gothic" panose="020B0503020000020004" pitchFamily="50" charset="-127"/>
              </a:rPr>
              <a:t> </a:t>
            </a:r>
          </a:p>
          <a:p>
            <a:pPr marL="285750" indent="-285750">
              <a:buFont typeface="Wingdings" panose="05000000000000000000" pitchFamily="2" charset="2"/>
              <a:buChar char="§"/>
            </a:pPr>
            <a:endParaRPr lang="en-US" altLang="ko-KR" sz="1400" dirty="0">
              <a:solidFill>
                <a:srgbClr val="000000"/>
              </a:solidFill>
              <a:ea typeface="Malgun Gothic" panose="020B0503020000020004" pitchFamily="50" charset="-127"/>
            </a:endParaRPr>
          </a:p>
          <a:p>
            <a:pPr marL="285750" indent="-285750">
              <a:buFont typeface="Wingdings" panose="05000000000000000000" pitchFamily="2" charset="2"/>
              <a:buChar char="§"/>
            </a:pPr>
            <a:r>
              <a:rPr lang="ko-KR" altLang="en-US" sz="1400" i="0" dirty="0">
                <a:solidFill>
                  <a:srgbClr val="000000"/>
                </a:solidFill>
                <a:effectLst/>
                <a:ea typeface="Malgun Gothic" panose="020B0503020000020004" pitchFamily="50" charset="-127"/>
              </a:rPr>
              <a:t>보다 섬세한 알고리즘이 필요</a:t>
            </a:r>
            <a:endParaRPr lang="en-US" altLang="ko-KR" sz="1400" i="0" dirty="0">
              <a:solidFill>
                <a:srgbClr val="000000"/>
              </a:solidFill>
              <a:effectLst/>
              <a:ea typeface="Malgun Gothic" panose="020B0503020000020004" pitchFamily="50" charset="-127"/>
            </a:endParaRPr>
          </a:p>
          <a:p>
            <a:endParaRPr lang="en-US" altLang="ko-KR" sz="1400" b="1" dirty="0">
              <a:solidFill>
                <a:srgbClr val="000000"/>
              </a:solidFill>
              <a:ea typeface="Malgun Gothic" panose="020B0503020000020004" pitchFamily="50" charset="-127"/>
            </a:endParaRPr>
          </a:p>
          <a:p>
            <a:pPr lvl="0" latinLnBrk="0"/>
            <a:r>
              <a:rPr lang="en-US" altLang="ko-KR" sz="1400" b="1" dirty="0">
                <a:solidFill>
                  <a:srgbClr val="000000"/>
                </a:solidFill>
                <a:ea typeface="맑은 고딕" panose="020B0503020000020004" pitchFamily="50" charset="-127"/>
              </a:rPr>
              <a:t>1) </a:t>
            </a:r>
            <a:r>
              <a:rPr lang="ko-KR" altLang="en-US" sz="1400" b="1" dirty="0">
                <a:solidFill>
                  <a:srgbClr val="000000"/>
                </a:solidFill>
                <a:ea typeface="맑은 고딕" panose="020B0503020000020004" pitchFamily="50" charset="-127"/>
              </a:rPr>
              <a:t>구두점이나 특수 문자를 단순 제외해서는 안 됨</a:t>
            </a:r>
            <a:r>
              <a:rPr lang="en-US" altLang="ko-KR" sz="1400" b="1" dirty="0">
                <a:solidFill>
                  <a:srgbClr val="000000"/>
                </a:solidFill>
                <a:ea typeface="맑은 고딕" panose="020B0503020000020004" pitchFamily="50" charset="-127"/>
              </a:rPr>
              <a:t>.</a:t>
            </a:r>
          </a:p>
          <a:p>
            <a:pPr lvl="0" latinLnBrk="0"/>
            <a:endParaRPr lang="en-US" altLang="ko-KR" sz="1400" dirty="0">
              <a:solidFill>
                <a:srgbClr val="000000"/>
              </a:solidFill>
              <a:ea typeface="맑은 고딕" panose="020B0503020000020004" pitchFamily="50" charset="-127"/>
            </a:endParaRPr>
          </a:p>
          <a:p>
            <a:pPr lvl="0" latinLnBrk="0"/>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코퍼스에서 단어들을 걸러낼 때</a:t>
            </a:r>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구두점이나 특수 문자를 단순히 제외하는 것은 옳지 않음</a:t>
            </a:r>
            <a:r>
              <a:rPr lang="en-US" altLang="ko-KR" sz="1400" dirty="0">
                <a:solidFill>
                  <a:srgbClr val="000000"/>
                </a:solidFill>
                <a:ea typeface="맑은 고딕" panose="020B0503020000020004" pitchFamily="50" charset="-127"/>
              </a:rPr>
              <a:t>.</a:t>
            </a:r>
          </a:p>
          <a:p>
            <a:pPr lvl="0" latinLnBrk="0"/>
            <a:r>
              <a:rPr lang="en-US" altLang="ko-KR" sz="1400" dirty="0">
                <a:solidFill>
                  <a:srgbClr val="000000"/>
                </a:solidFill>
                <a:ea typeface="맑은 고딕" panose="020B0503020000020004" pitchFamily="50" charset="-127"/>
              </a:rPr>
              <a:t> </a:t>
            </a:r>
          </a:p>
          <a:p>
            <a:pPr lvl="0" latinLnBrk="0"/>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코퍼스에 대한 정제 작업을 진행하다 보면</a:t>
            </a:r>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구두점조차도 하나의 토큰으로 분류하기도 함</a:t>
            </a:r>
            <a:r>
              <a:rPr lang="en-US" altLang="ko-KR" sz="1400" dirty="0">
                <a:solidFill>
                  <a:srgbClr val="000000"/>
                </a:solidFill>
                <a:ea typeface="맑은 고딕" panose="020B0503020000020004" pitchFamily="50" charset="-127"/>
              </a:rPr>
              <a:t>.</a:t>
            </a:r>
          </a:p>
          <a:p>
            <a:pPr lvl="0" latinLnBrk="0"/>
            <a:endParaRPr lang="en-US" altLang="ko-KR" sz="1400" dirty="0">
              <a:solidFill>
                <a:srgbClr val="000000"/>
              </a:solidFill>
              <a:ea typeface="맑은 고딕" panose="020B0503020000020004" pitchFamily="50" charset="-127"/>
            </a:endParaRPr>
          </a:p>
          <a:p>
            <a:pPr lvl="0" latinLnBrk="0"/>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가장 기본적인 예를 들어보자면</a:t>
            </a:r>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마침표</a:t>
            </a:r>
            <a:r>
              <a:rPr lang="en-US" altLang="ko-KR" sz="1400" dirty="0">
                <a:solidFill>
                  <a:srgbClr val="000000"/>
                </a:solidFill>
                <a:ea typeface="맑은 고딕" panose="020B0503020000020004" pitchFamily="50" charset="-127"/>
              </a:rPr>
              <a:t>(.)</a:t>
            </a:r>
            <a:r>
              <a:rPr lang="ko-KR" altLang="en-US" sz="1400" dirty="0">
                <a:solidFill>
                  <a:srgbClr val="000000"/>
                </a:solidFill>
                <a:ea typeface="맑은 고딕" panose="020B0503020000020004" pitchFamily="50" charset="-127"/>
              </a:rPr>
              <a:t>와 같은 경우는 문장의 경계를 알 수 있는데 도움이 되므로 </a:t>
            </a:r>
            <a:endParaRPr lang="en-US" altLang="ko-KR" sz="1400" dirty="0">
              <a:solidFill>
                <a:srgbClr val="000000"/>
              </a:solidFill>
              <a:ea typeface="맑은 고딕" panose="020B0503020000020004" pitchFamily="50" charset="-127"/>
            </a:endParaRPr>
          </a:p>
          <a:p>
            <a:pPr lvl="0" latinLnBrk="0"/>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단어를 뽑아낼 때</a:t>
            </a:r>
            <a:r>
              <a:rPr lang="en-US" altLang="ko-KR" sz="1400" dirty="0">
                <a:solidFill>
                  <a:srgbClr val="000000"/>
                </a:solidFill>
                <a:ea typeface="맑은 고딕" panose="020B0503020000020004" pitchFamily="50" charset="-127"/>
              </a:rPr>
              <a:t>, </a:t>
            </a:r>
            <a:r>
              <a:rPr lang="ko-KR" altLang="en-US" sz="1400" dirty="0">
                <a:solidFill>
                  <a:srgbClr val="000000"/>
                </a:solidFill>
                <a:ea typeface="맑은 고딕" panose="020B0503020000020004" pitchFamily="50" charset="-127"/>
              </a:rPr>
              <a:t>마침표</a:t>
            </a:r>
            <a:r>
              <a:rPr lang="en-US" altLang="ko-KR" sz="1400" dirty="0">
                <a:solidFill>
                  <a:srgbClr val="000000"/>
                </a:solidFill>
                <a:ea typeface="맑은 고딕" panose="020B0503020000020004" pitchFamily="50" charset="-127"/>
              </a:rPr>
              <a:t>(.)</a:t>
            </a:r>
            <a:r>
              <a:rPr lang="ko-KR" altLang="en-US" sz="1400" dirty="0">
                <a:solidFill>
                  <a:srgbClr val="000000"/>
                </a:solidFill>
                <a:ea typeface="맑은 고딕" panose="020B0503020000020004" pitchFamily="50" charset="-127"/>
              </a:rPr>
              <a:t>를 제외하지 않을 수 있음</a:t>
            </a:r>
            <a:r>
              <a:rPr lang="en-US" altLang="ko-KR" sz="1400" dirty="0">
                <a:solidFill>
                  <a:srgbClr val="000000"/>
                </a:solidFill>
                <a:ea typeface="맑은 고딕" panose="020B0503020000020004" pitchFamily="50" charset="-127"/>
              </a:rPr>
              <a:t>.</a:t>
            </a:r>
          </a:p>
          <a:p>
            <a:endParaRPr lang="en-US" altLang="ko-KR" sz="1400" i="0" dirty="0">
              <a:solidFill>
                <a:srgbClr val="000000"/>
              </a:solidFill>
              <a:effectLst/>
              <a:ea typeface="Malgun Gothic" panose="020B0503020000020004" pitchFamily="50" charset="-127"/>
            </a:endParaRPr>
          </a:p>
          <a:p>
            <a:endParaRPr lang="en-US" altLang="ko-KR" sz="1400" b="1" dirty="0">
              <a:solidFill>
                <a:srgbClr val="000000"/>
              </a:solidFill>
              <a:ea typeface="Malgun Gothic" panose="020B0503020000020004" pitchFamily="50" charset="-127"/>
            </a:endParaRPr>
          </a:p>
          <a:p>
            <a:r>
              <a:rPr lang="en-US" altLang="ko-KR" sz="1400" b="1" i="0" dirty="0">
                <a:solidFill>
                  <a:srgbClr val="000000"/>
                </a:solidFill>
                <a:effectLst/>
                <a:ea typeface="Malgun Gothic" panose="020B0503020000020004" pitchFamily="50" charset="-127"/>
              </a:rPr>
              <a:t>2) </a:t>
            </a:r>
            <a:r>
              <a:rPr lang="ko-KR" altLang="en-US" sz="1400" b="1" i="0" dirty="0">
                <a:solidFill>
                  <a:srgbClr val="000000"/>
                </a:solidFill>
                <a:effectLst/>
                <a:ea typeface="Malgun Gothic" panose="020B0503020000020004" pitchFamily="50" charset="-127"/>
              </a:rPr>
              <a:t>줄임 말과 단어 내에 띄어쓰기가 있는 경우</a:t>
            </a:r>
            <a:r>
              <a:rPr lang="en-US" altLang="ko-KR" sz="1400" b="1" i="0" dirty="0">
                <a:solidFill>
                  <a:srgbClr val="000000"/>
                </a:solidFill>
                <a:effectLst/>
                <a:ea typeface="Malgun Gothic" panose="020B0503020000020004" pitchFamily="50" charset="-127"/>
              </a:rPr>
              <a:t>.</a:t>
            </a:r>
          </a:p>
          <a:p>
            <a:endParaRPr lang="en-US" altLang="ko-KR" sz="1400" i="0" dirty="0">
              <a:solidFill>
                <a:srgbClr val="000000"/>
              </a:solidFill>
              <a:effectLst/>
              <a:ea typeface="Malgun Gothic" panose="020B0503020000020004" pitchFamily="50" charset="-127"/>
            </a:endParaRPr>
          </a:p>
          <a:p>
            <a:r>
              <a:rPr lang="en-US" altLang="ko-KR" sz="1400" i="0" dirty="0">
                <a:solidFill>
                  <a:srgbClr val="000000"/>
                </a:solidFill>
                <a:effectLst/>
                <a:ea typeface="Malgun Gothic" panose="020B0503020000020004" pitchFamily="50" charset="-127"/>
              </a:rPr>
              <a:t>- </a:t>
            </a:r>
            <a:r>
              <a:rPr lang="ko-KR" altLang="en-US" sz="1400" b="1" i="0" dirty="0">
                <a:solidFill>
                  <a:srgbClr val="FF0000"/>
                </a:solidFill>
                <a:effectLst/>
                <a:ea typeface="Malgun Gothic" panose="020B0503020000020004" pitchFamily="50" charset="-127"/>
              </a:rPr>
              <a:t>사용 용도에 따라서</a:t>
            </a:r>
            <a:r>
              <a:rPr lang="en-US" altLang="ko-KR" sz="1400" i="0" dirty="0">
                <a:solidFill>
                  <a:srgbClr val="000000"/>
                </a:solidFill>
                <a:effectLst/>
                <a:ea typeface="Malgun Gothic" panose="020B0503020000020004" pitchFamily="50" charset="-127"/>
              </a:rPr>
              <a:t>, </a:t>
            </a:r>
            <a:r>
              <a:rPr lang="ko-KR" altLang="en-US" sz="1400" i="0" dirty="0">
                <a:solidFill>
                  <a:srgbClr val="000000"/>
                </a:solidFill>
                <a:effectLst/>
                <a:ea typeface="Malgun Gothic" panose="020B0503020000020004" pitchFamily="50" charset="-127"/>
              </a:rPr>
              <a:t>하나의 단어 사이에 띄어쓰기가 있는 경우에도 </a:t>
            </a:r>
            <a:r>
              <a:rPr lang="ko-KR" altLang="en-US" sz="1400" b="1" i="0" dirty="0">
                <a:solidFill>
                  <a:srgbClr val="FF0000"/>
                </a:solidFill>
                <a:effectLst/>
                <a:ea typeface="Malgun Gothic" panose="020B0503020000020004" pitchFamily="50" charset="-127"/>
              </a:rPr>
              <a:t>하나의 토큰으로 봐야하는</a:t>
            </a:r>
            <a:r>
              <a:rPr lang="ko-KR" altLang="en-US" sz="1400" b="1" i="0" dirty="0">
                <a:solidFill>
                  <a:srgbClr val="000000"/>
                </a:solidFill>
                <a:effectLst/>
                <a:ea typeface="Malgun Gothic" panose="020B0503020000020004" pitchFamily="50" charset="-127"/>
              </a:rPr>
              <a:t> </a:t>
            </a:r>
            <a:endParaRPr lang="en-US" altLang="ko-KR" sz="1400" b="1" i="0" dirty="0">
              <a:solidFill>
                <a:srgbClr val="000000"/>
              </a:solidFill>
              <a:effectLst/>
              <a:ea typeface="Malgun Gothic" panose="020B0503020000020004" pitchFamily="50" charset="-127"/>
            </a:endParaRPr>
          </a:p>
          <a:p>
            <a:r>
              <a:rPr lang="ko-KR" altLang="en-US" sz="1400" i="0" dirty="0">
                <a:solidFill>
                  <a:srgbClr val="000000"/>
                </a:solidFill>
                <a:effectLst/>
                <a:ea typeface="Malgun Gothic" panose="020B0503020000020004" pitchFamily="50" charset="-127"/>
              </a:rPr>
              <a:t>  경우도 있을 수 있으므로</a:t>
            </a:r>
            <a:r>
              <a:rPr lang="en-US" altLang="ko-KR" sz="1400" i="0" dirty="0">
                <a:solidFill>
                  <a:srgbClr val="000000"/>
                </a:solidFill>
                <a:effectLst/>
                <a:ea typeface="Malgun Gothic" panose="020B0503020000020004" pitchFamily="50" charset="-127"/>
              </a:rPr>
              <a:t>, </a:t>
            </a:r>
            <a:r>
              <a:rPr lang="ko-KR" altLang="en-US" sz="1400" i="0" dirty="0">
                <a:solidFill>
                  <a:srgbClr val="000000"/>
                </a:solidFill>
                <a:effectLst/>
                <a:ea typeface="Malgun Gothic" panose="020B0503020000020004" pitchFamily="50" charset="-127"/>
              </a:rPr>
              <a:t>토큰화 작업은 저러한 단어를 하나로 인식할 수 있는 능력도 가져야 함</a:t>
            </a:r>
            <a:r>
              <a:rPr lang="en-US" altLang="ko-KR" sz="1400" i="0" dirty="0">
                <a:solidFill>
                  <a:srgbClr val="000000"/>
                </a:solidFill>
                <a:effectLst/>
                <a:ea typeface="Malgun Gothic" panose="020B0503020000020004" pitchFamily="50" charset="-127"/>
              </a:rPr>
              <a:t>.</a:t>
            </a:r>
            <a:endParaRPr lang="en-US" altLang="ko-KR" sz="1400" dirty="0">
              <a:solidFill>
                <a:srgbClr val="000000"/>
              </a:solidFill>
              <a:ea typeface="Malgun Gothic" panose="020B0503020000020004" pitchFamily="50" charset="-127"/>
            </a:endParaRPr>
          </a:p>
        </p:txBody>
      </p:sp>
      <p:sp>
        <p:nvSpPr>
          <p:cNvPr id="15" name="TextBox 14">
            <a:extLst>
              <a:ext uri="{FF2B5EF4-FFF2-40B4-BE49-F238E27FC236}">
                <a16:creationId xmlns:a16="http://schemas.microsoft.com/office/drawing/2014/main" id="{019D335C-C252-4518-B3A6-70C01341AAD8}"/>
              </a:ext>
            </a:extLst>
          </p:cNvPr>
          <p:cNvSpPr txBox="1"/>
          <p:nvPr/>
        </p:nvSpPr>
        <p:spPr>
          <a:xfrm>
            <a:off x="11587774" y="119466"/>
            <a:ext cx="461986" cy="307777"/>
          </a:xfrm>
          <a:prstGeom prst="rect">
            <a:avLst/>
          </a:prstGeom>
          <a:noFill/>
        </p:spPr>
        <p:txBody>
          <a:bodyPr wrap="square" rtlCol="0">
            <a:spAutoFit/>
          </a:bodyPr>
          <a:lstStyle/>
          <a:p>
            <a:r>
              <a:rPr lang="en-US" altLang="ko-KR" sz="1400" dirty="0"/>
              <a:t>-4-</a:t>
            </a:r>
            <a:endParaRPr lang="ko-KR" altLang="en-US" sz="1400" dirty="0"/>
          </a:p>
        </p:txBody>
      </p:sp>
    </p:spTree>
    <p:extLst>
      <p:ext uri="{BB962C8B-B14F-4D97-AF65-F5344CB8AC3E}">
        <p14:creationId xmlns:p14="http://schemas.microsoft.com/office/powerpoint/2010/main" val="584316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3C1A047-F854-40AB-A65C-BD4C3D4441E1}"/>
              </a:ext>
            </a:extLst>
          </p:cNvPr>
          <p:cNvSpPr>
            <a:spLocks noGrp="1"/>
          </p:cNvSpPr>
          <p:nvPr>
            <p:ph type="sldNum" sz="quarter" idx="12"/>
          </p:nvPr>
        </p:nvSpPr>
        <p:spPr/>
        <p:txBody>
          <a:bodyPr/>
          <a:lstStyle/>
          <a:p>
            <a:fld id="{6469C651-7436-41FC-892A-299A4ABD617B}" type="slidenum">
              <a:rPr lang="ko-KR" altLang="en-US" smtClean="0"/>
              <a:pPr/>
              <a:t>50</a:t>
            </a:fld>
            <a:endParaRPr lang="ko-KR" altLang="en-US"/>
          </a:p>
        </p:txBody>
      </p:sp>
      <p:sp>
        <p:nvSpPr>
          <p:cNvPr id="15" name="직사각형 14">
            <a:extLst>
              <a:ext uri="{FF2B5EF4-FFF2-40B4-BE49-F238E27FC236}">
                <a16:creationId xmlns:a16="http://schemas.microsoft.com/office/drawing/2014/main" id="{9DC9D2EB-606A-4325-89D4-A81360E777A6}"/>
              </a:ext>
            </a:extLst>
          </p:cNvPr>
          <p:cNvSpPr/>
          <p:nvPr/>
        </p:nvSpPr>
        <p:spPr>
          <a:xfrm>
            <a:off x="2818023" y="161971"/>
            <a:ext cx="1659429" cy="535531"/>
          </a:xfrm>
          <a:prstGeom prst="rect">
            <a:avLst/>
          </a:prstGeom>
        </p:spPr>
        <p:txBody>
          <a:bodyPr wrap="none">
            <a:spAutoFit/>
          </a:bodyPr>
          <a:lstStyle/>
          <a:p>
            <a:pPr algn="ctr" defTabSz="1097280">
              <a:defRPr/>
            </a:pPr>
            <a:r>
              <a:rPr lang="ko-KR" altLang="en-US"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지도학습</a:t>
            </a:r>
            <a:endParaRPr lang="en-US" altLang="ko-KR"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endParaRPr>
          </a:p>
        </p:txBody>
      </p:sp>
      <p:cxnSp>
        <p:nvCxnSpPr>
          <p:cNvPr id="16" name="직선 연결선 15">
            <a:extLst>
              <a:ext uri="{FF2B5EF4-FFF2-40B4-BE49-F238E27FC236}">
                <a16:creationId xmlns:a16="http://schemas.microsoft.com/office/drawing/2014/main" id="{EEC806BC-0E8C-4A75-9A48-53E47C221974}"/>
              </a:ext>
            </a:extLst>
          </p:cNvPr>
          <p:cNvCxnSpPr>
            <a:cxnSpLocks/>
          </p:cNvCxnSpPr>
          <p:nvPr/>
        </p:nvCxnSpPr>
        <p:spPr>
          <a:xfrm>
            <a:off x="2942050" y="715968"/>
            <a:ext cx="14257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CB957A5F-81CD-45BE-A4E0-E382C63E5E35}"/>
              </a:ext>
            </a:extLst>
          </p:cNvPr>
          <p:cNvPicPr>
            <a:picLocks noChangeAspect="1"/>
          </p:cNvPicPr>
          <p:nvPr/>
        </p:nvPicPr>
        <p:blipFill>
          <a:blip r:embed="rId3"/>
          <a:stretch>
            <a:fillRect/>
          </a:stretch>
        </p:blipFill>
        <p:spPr>
          <a:xfrm>
            <a:off x="908494" y="270969"/>
            <a:ext cx="1789457" cy="617132"/>
          </a:xfrm>
          <a:prstGeom prst="rect">
            <a:avLst/>
          </a:prstGeom>
        </p:spPr>
      </p:pic>
      <p:pic>
        <p:nvPicPr>
          <p:cNvPr id="4" name="그림 3">
            <a:extLst>
              <a:ext uri="{FF2B5EF4-FFF2-40B4-BE49-F238E27FC236}">
                <a16:creationId xmlns:a16="http://schemas.microsoft.com/office/drawing/2014/main" id="{7AFDA153-E133-4A7F-877F-E1A692AB2C1C}"/>
              </a:ext>
            </a:extLst>
          </p:cNvPr>
          <p:cNvPicPr>
            <a:picLocks noChangeAspect="1"/>
          </p:cNvPicPr>
          <p:nvPr/>
        </p:nvPicPr>
        <p:blipFill rotWithShape="1">
          <a:blip r:embed="rId4"/>
          <a:srcRect l="51575" t="33201" r="24801" b="43000"/>
          <a:stretch/>
        </p:blipFill>
        <p:spPr>
          <a:xfrm>
            <a:off x="863328" y="1926500"/>
            <a:ext cx="5489549" cy="3110744"/>
          </a:xfrm>
          <a:prstGeom prst="rect">
            <a:avLst/>
          </a:prstGeom>
        </p:spPr>
      </p:pic>
      <p:sp>
        <p:nvSpPr>
          <p:cNvPr id="5" name="TextBox 4">
            <a:extLst>
              <a:ext uri="{FF2B5EF4-FFF2-40B4-BE49-F238E27FC236}">
                <a16:creationId xmlns:a16="http://schemas.microsoft.com/office/drawing/2014/main" id="{E226DAAA-9E1F-41D2-ACAB-8788E6B92552}"/>
              </a:ext>
            </a:extLst>
          </p:cNvPr>
          <p:cNvSpPr txBox="1"/>
          <p:nvPr/>
        </p:nvSpPr>
        <p:spPr>
          <a:xfrm>
            <a:off x="1803222" y="1182351"/>
            <a:ext cx="1296144" cy="424732"/>
          </a:xfrm>
          <a:prstGeom prst="rect">
            <a:avLst/>
          </a:prstGeom>
          <a:noFill/>
        </p:spPr>
        <p:txBody>
          <a:bodyPr wrap="square" rtlCol="0">
            <a:spAutoFit/>
          </a:bodyPr>
          <a:lstStyle/>
          <a:p>
            <a:r>
              <a:rPr lang="en-US" altLang="ko-KR" sz="2160" dirty="0" err="1">
                <a:latin typeface="나눔스퀘어 Light" panose="020B0600000101010101" pitchFamily="50" charset="-127"/>
                <a:ea typeface="나눔스퀘어 Light" panose="020B0600000101010101" pitchFamily="50" charset="-127"/>
              </a:rPr>
              <a:t>X_data</a:t>
            </a:r>
            <a:endParaRPr lang="ko-KR" altLang="en-US" sz="2160" dirty="0">
              <a:latin typeface="나눔스퀘어 Light" panose="020B0600000101010101" pitchFamily="50" charset="-127"/>
              <a:ea typeface="나눔스퀘어 Light" panose="020B0600000101010101" pitchFamily="50" charset="-127"/>
            </a:endParaRPr>
          </a:p>
        </p:txBody>
      </p:sp>
      <p:sp>
        <p:nvSpPr>
          <p:cNvPr id="12" name="TextBox 11">
            <a:extLst>
              <a:ext uri="{FF2B5EF4-FFF2-40B4-BE49-F238E27FC236}">
                <a16:creationId xmlns:a16="http://schemas.microsoft.com/office/drawing/2014/main" id="{0441EFBB-9180-4302-A786-B3E5298C958F}"/>
              </a:ext>
            </a:extLst>
          </p:cNvPr>
          <p:cNvSpPr txBox="1"/>
          <p:nvPr/>
        </p:nvSpPr>
        <p:spPr>
          <a:xfrm>
            <a:off x="4540628" y="1182351"/>
            <a:ext cx="1296144" cy="424732"/>
          </a:xfrm>
          <a:prstGeom prst="rect">
            <a:avLst/>
          </a:prstGeom>
          <a:noFill/>
        </p:spPr>
        <p:txBody>
          <a:bodyPr wrap="square" rtlCol="0">
            <a:spAutoFit/>
          </a:bodyPr>
          <a:lstStyle/>
          <a:p>
            <a:r>
              <a:rPr lang="en-US" altLang="ko-KR" sz="2160" dirty="0" err="1">
                <a:latin typeface="나눔스퀘어 Light" panose="020B0600000101010101" pitchFamily="50" charset="-127"/>
                <a:ea typeface="나눔스퀘어 Light" panose="020B0600000101010101" pitchFamily="50" charset="-127"/>
              </a:rPr>
              <a:t>Y_data</a:t>
            </a:r>
            <a:endParaRPr lang="ko-KR" altLang="en-US" sz="2160" dirty="0">
              <a:latin typeface="나눔스퀘어 Light" panose="020B0600000101010101" pitchFamily="50" charset="-127"/>
              <a:ea typeface="나눔스퀘어 Light" panose="020B0600000101010101" pitchFamily="50" charset="-127"/>
            </a:endParaRPr>
          </a:p>
        </p:txBody>
      </p:sp>
      <p:sp>
        <p:nvSpPr>
          <p:cNvPr id="6" name="TextBox 5">
            <a:extLst>
              <a:ext uri="{FF2B5EF4-FFF2-40B4-BE49-F238E27FC236}">
                <a16:creationId xmlns:a16="http://schemas.microsoft.com/office/drawing/2014/main" id="{99C18B7D-4AB7-48E4-A308-7EFAAC9B92D2}"/>
              </a:ext>
            </a:extLst>
          </p:cNvPr>
          <p:cNvSpPr txBox="1"/>
          <p:nvPr/>
        </p:nvSpPr>
        <p:spPr>
          <a:xfrm>
            <a:off x="6355229" y="1403950"/>
            <a:ext cx="4493299" cy="424732"/>
          </a:xfrm>
          <a:prstGeom prst="rect">
            <a:avLst/>
          </a:prstGeom>
          <a:noFill/>
        </p:spPr>
        <p:txBody>
          <a:bodyPr wrap="square" rtlCol="0">
            <a:spAutoFit/>
          </a:bodyPr>
          <a:lstStyle/>
          <a:p>
            <a:r>
              <a:rPr lang="ko-KR" altLang="en-US" sz="2160" b="1" dirty="0">
                <a:solidFill>
                  <a:srgbClr val="000000"/>
                </a:solidFill>
                <a:latin typeface="나눔스퀘어" panose="020B0600000101010101" pitchFamily="50" charset="-127"/>
                <a:ea typeface="나눔스퀘어" panose="020B0600000101010101" pitchFamily="50" charset="-127"/>
              </a:rPr>
              <a:t>스팸 메일 분류기를 만들기위해선</a:t>
            </a:r>
            <a:r>
              <a:rPr lang="en-US" altLang="ko-KR" sz="2160" b="1" dirty="0">
                <a:solidFill>
                  <a:srgbClr val="000000"/>
                </a:solidFill>
                <a:latin typeface="나눔스퀘어" panose="020B0600000101010101" pitchFamily="50" charset="-127"/>
                <a:ea typeface="나눔스퀘어" panose="020B0600000101010101" pitchFamily="50" charset="-127"/>
              </a:rPr>
              <a:t>?</a:t>
            </a:r>
            <a:endParaRPr lang="ko-KR" altLang="en-US" sz="2160" b="1" dirty="0">
              <a:latin typeface="나눔스퀘어" panose="020B0600000101010101" pitchFamily="50" charset="-127"/>
              <a:ea typeface="나눔스퀘어" panose="020B0600000101010101" pitchFamily="50" charset="-127"/>
            </a:endParaRPr>
          </a:p>
        </p:txBody>
      </p:sp>
      <p:sp>
        <p:nvSpPr>
          <p:cNvPr id="7" name="TextBox 6">
            <a:extLst>
              <a:ext uri="{FF2B5EF4-FFF2-40B4-BE49-F238E27FC236}">
                <a16:creationId xmlns:a16="http://schemas.microsoft.com/office/drawing/2014/main" id="{0598DD95-C274-4E9D-B194-08B46BBD72AF}"/>
              </a:ext>
            </a:extLst>
          </p:cNvPr>
          <p:cNvSpPr txBox="1"/>
          <p:nvPr/>
        </p:nvSpPr>
        <p:spPr>
          <a:xfrm>
            <a:off x="6352877" y="2215059"/>
            <a:ext cx="4406890" cy="1384995"/>
          </a:xfrm>
          <a:prstGeom prst="rect">
            <a:avLst/>
          </a:prstGeom>
          <a:noFill/>
        </p:spPr>
        <p:txBody>
          <a:bodyPr wrap="square" rtlCol="0">
            <a:spAutoFit/>
          </a:bodyPr>
          <a:lstStyle/>
          <a:p>
            <a:r>
              <a:rPr lang="ko-KR" altLang="en-US" sz="1680" dirty="0">
                <a:latin typeface="나눔스퀘어 Light" panose="020B0600000101010101" pitchFamily="50" charset="-127"/>
                <a:ea typeface="나눔스퀘어 Light" panose="020B0600000101010101" pitchFamily="50" charset="-127"/>
              </a:rPr>
              <a:t>다음과 같은 형식의 </a:t>
            </a:r>
            <a:r>
              <a:rPr lang="en-US" altLang="ko-KR" sz="1680" dirty="0">
                <a:latin typeface="나눔스퀘어 Light" panose="020B0600000101010101" pitchFamily="50" charset="-127"/>
                <a:ea typeface="나눔스퀘어 Light" panose="020B0600000101010101" pitchFamily="50" charset="-127"/>
              </a:rPr>
              <a:t>data</a:t>
            </a:r>
            <a:r>
              <a:rPr lang="ko-KR" altLang="en-US" sz="1680" dirty="0">
                <a:latin typeface="나눔스퀘어 Light" panose="020B0600000101010101" pitchFamily="50" charset="-127"/>
                <a:ea typeface="나눔스퀘어 Light" panose="020B0600000101010101" pitchFamily="50" charset="-127"/>
              </a:rPr>
              <a:t>가 </a:t>
            </a:r>
            <a:r>
              <a:rPr lang="en-US" altLang="ko-KR" sz="1680" dirty="0">
                <a:latin typeface="나눔스퀘어 Light" panose="020B0600000101010101" pitchFamily="50" charset="-127"/>
                <a:ea typeface="나눔스퀘어 Light" panose="020B0600000101010101" pitchFamily="50" charset="-127"/>
              </a:rPr>
              <a:t>20000</a:t>
            </a:r>
            <a:r>
              <a:rPr lang="ko-KR" altLang="en-US" sz="1680" dirty="0">
                <a:latin typeface="나눔스퀘어 Light" panose="020B0600000101010101" pitchFamily="50" charset="-127"/>
                <a:ea typeface="나눔스퀘어 Light" panose="020B0600000101010101" pitchFamily="50" charset="-127"/>
              </a:rPr>
              <a:t>개 가 있다면</a:t>
            </a:r>
            <a:r>
              <a:rPr lang="en-US" altLang="ko-KR" sz="1680" dirty="0">
                <a:latin typeface="나눔스퀘어 Light" panose="020B0600000101010101" pitchFamily="50" charset="-127"/>
                <a:ea typeface="나눔스퀘어 Light" panose="020B0600000101010101" pitchFamily="50" charset="-127"/>
              </a:rPr>
              <a:t>?</a:t>
            </a:r>
          </a:p>
          <a:p>
            <a:endParaRPr lang="en-US" altLang="ko-KR" sz="1680" dirty="0">
              <a:latin typeface="나눔스퀘어 Light" panose="020B0600000101010101" pitchFamily="50" charset="-127"/>
              <a:ea typeface="나눔스퀘어 Light" panose="020B0600000101010101" pitchFamily="50" charset="-127"/>
            </a:endParaRPr>
          </a:p>
          <a:p>
            <a:r>
              <a:rPr lang="ko-KR" altLang="ko-KR" sz="1680" dirty="0">
                <a:latin typeface="나눔스퀘어 Light" panose="020B0600000101010101" pitchFamily="50" charset="-127"/>
                <a:ea typeface="나눔스퀘어 Light" panose="020B0600000101010101" pitchFamily="50" charset="-127"/>
              </a:rPr>
              <a:t>→</a:t>
            </a:r>
            <a:r>
              <a:rPr lang="en-US" altLang="ko-KR" sz="1680" dirty="0">
                <a:latin typeface="나눔스퀘어 Light" panose="020B0600000101010101" pitchFamily="50" charset="-127"/>
                <a:ea typeface="나눔스퀘어 Light" panose="020B0600000101010101" pitchFamily="50" charset="-127"/>
              </a:rPr>
              <a:t> </a:t>
            </a:r>
            <a:r>
              <a:rPr lang="ko-KR" altLang="en-US" sz="1680" dirty="0">
                <a:latin typeface="나눔스퀘어 Light" panose="020B0600000101010101" pitchFamily="50" charset="-127"/>
                <a:ea typeface="나눔스퀘어 Light" panose="020B0600000101010101" pitchFamily="50" charset="-127"/>
              </a:rPr>
              <a:t>훈련 데이터와 테스트 데이터로 </a:t>
            </a:r>
            <a:r>
              <a:rPr lang="ko-KR" altLang="en-US" sz="1680" dirty="0" err="1">
                <a:latin typeface="나눔스퀘어 Light" panose="020B0600000101010101" pitchFamily="50" charset="-127"/>
                <a:ea typeface="나눔스퀘어 Light" panose="020B0600000101010101" pitchFamily="50" charset="-127"/>
              </a:rPr>
              <a:t>분리해야함</a:t>
            </a:r>
            <a:endParaRPr lang="en-US" altLang="ko-KR" sz="1680" dirty="0">
              <a:latin typeface="나눔스퀘어 Light" panose="020B0600000101010101" pitchFamily="50" charset="-127"/>
              <a:ea typeface="나눔스퀘어 Light" panose="020B0600000101010101" pitchFamily="50" charset="-127"/>
            </a:endParaRPr>
          </a:p>
        </p:txBody>
      </p:sp>
      <p:sp>
        <p:nvSpPr>
          <p:cNvPr id="8" name="TextBox 7">
            <a:extLst>
              <a:ext uri="{FF2B5EF4-FFF2-40B4-BE49-F238E27FC236}">
                <a16:creationId xmlns:a16="http://schemas.microsoft.com/office/drawing/2014/main" id="{20716E16-5498-4DF0-8E87-F9502B7CA682}"/>
              </a:ext>
            </a:extLst>
          </p:cNvPr>
          <p:cNvSpPr txBox="1"/>
          <p:nvPr/>
        </p:nvSpPr>
        <p:spPr>
          <a:xfrm>
            <a:off x="6352877" y="3861049"/>
            <a:ext cx="4680883" cy="2456057"/>
          </a:xfrm>
          <a:prstGeom prst="rect">
            <a:avLst/>
          </a:prstGeom>
          <a:noFill/>
        </p:spPr>
        <p:txBody>
          <a:bodyPr wrap="square" rtlCol="0">
            <a:spAutoFit/>
          </a:bodyPr>
          <a:lstStyle/>
          <a:p>
            <a:pPr algn="l"/>
            <a:r>
              <a:rPr lang="en-US" altLang="ko-KR" sz="2160" b="1" dirty="0">
                <a:solidFill>
                  <a:srgbClr val="000000"/>
                </a:solidFill>
                <a:latin typeface="나눔스퀘어" panose="020B0600000101010101" pitchFamily="50" charset="-127"/>
                <a:ea typeface="나눔스퀘어" panose="020B0600000101010101" pitchFamily="50" charset="-127"/>
              </a:rPr>
              <a:t>&lt;</a:t>
            </a:r>
            <a:r>
              <a:rPr lang="ko-KR" altLang="en-US" sz="2160" b="1" dirty="0">
                <a:solidFill>
                  <a:srgbClr val="000000"/>
                </a:solidFill>
                <a:latin typeface="나눔스퀘어" panose="020B0600000101010101" pitchFamily="50" charset="-127"/>
                <a:ea typeface="나눔스퀘어" panose="020B0600000101010101" pitchFamily="50" charset="-127"/>
              </a:rPr>
              <a:t>훈련 데이터</a:t>
            </a:r>
            <a:r>
              <a:rPr lang="en-US" altLang="ko-KR" sz="2160" b="1" dirty="0">
                <a:solidFill>
                  <a:srgbClr val="000000"/>
                </a:solidFill>
                <a:latin typeface="나눔스퀘어" panose="020B0600000101010101" pitchFamily="50" charset="-127"/>
                <a:ea typeface="나눔스퀘어" panose="020B0600000101010101" pitchFamily="50" charset="-127"/>
              </a:rPr>
              <a:t>&gt;</a:t>
            </a:r>
            <a:br>
              <a:rPr lang="ko-KR" altLang="en-US" sz="2160" dirty="0">
                <a:solidFill>
                  <a:srgbClr val="000000"/>
                </a:solidFill>
                <a:latin typeface="나눔스퀘어" panose="020B0600000101010101" pitchFamily="50" charset="-127"/>
                <a:ea typeface="나눔스퀘어" panose="020B0600000101010101" pitchFamily="50" charset="-127"/>
              </a:rPr>
            </a:br>
            <a:r>
              <a:rPr lang="en-US" altLang="ko-KR" sz="1680" dirty="0" err="1">
                <a:solidFill>
                  <a:srgbClr val="000000"/>
                </a:solidFill>
                <a:latin typeface="나눔스퀘어 Light" panose="020B0600000101010101" pitchFamily="50" charset="-127"/>
                <a:ea typeface="나눔스퀘어 Light" panose="020B0600000101010101" pitchFamily="50" charset="-127"/>
              </a:rPr>
              <a:t>X_train</a:t>
            </a:r>
            <a:r>
              <a:rPr lang="en-US" altLang="ko-KR" sz="1680" dirty="0">
                <a:solidFill>
                  <a:srgbClr val="000000"/>
                </a:solidFill>
                <a:latin typeface="나눔스퀘어 Light" panose="020B0600000101010101" pitchFamily="50" charset="-127"/>
                <a:ea typeface="나눔스퀘어 Light" panose="020B0600000101010101" pitchFamily="50" charset="-127"/>
              </a:rPr>
              <a:t> : </a:t>
            </a:r>
            <a:r>
              <a:rPr lang="ko-KR" altLang="en-US" sz="1680" dirty="0">
                <a:solidFill>
                  <a:srgbClr val="000000"/>
                </a:solidFill>
                <a:latin typeface="나눔스퀘어 Light" panose="020B0600000101010101" pitchFamily="50" charset="-127"/>
                <a:ea typeface="나눔스퀘어 Light" panose="020B0600000101010101" pitchFamily="50" charset="-127"/>
              </a:rPr>
              <a:t>문제지 데이터</a:t>
            </a:r>
            <a:br>
              <a:rPr lang="ko-KR" altLang="en-US" sz="1680" dirty="0">
                <a:solidFill>
                  <a:srgbClr val="000000"/>
                </a:solidFill>
                <a:latin typeface="나눔스퀘어 Light" panose="020B0600000101010101" pitchFamily="50" charset="-127"/>
                <a:ea typeface="나눔스퀘어 Light" panose="020B0600000101010101" pitchFamily="50" charset="-127"/>
              </a:rPr>
            </a:br>
            <a:r>
              <a:rPr lang="en-US" altLang="ko-KR" sz="1680" dirty="0" err="1">
                <a:solidFill>
                  <a:srgbClr val="000000"/>
                </a:solidFill>
                <a:latin typeface="나눔스퀘어 Light" panose="020B0600000101010101" pitchFamily="50" charset="-127"/>
                <a:ea typeface="나눔스퀘어 Light" panose="020B0600000101010101" pitchFamily="50" charset="-127"/>
              </a:rPr>
              <a:t>y_train</a:t>
            </a:r>
            <a:r>
              <a:rPr lang="en-US" altLang="ko-KR" sz="1680" dirty="0">
                <a:solidFill>
                  <a:srgbClr val="000000"/>
                </a:solidFill>
                <a:latin typeface="나눔스퀘어 Light" panose="020B0600000101010101" pitchFamily="50" charset="-127"/>
                <a:ea typeface="나눔스퀘어 Light" panose="020B0600000101010101" pitchFamily="50" charset="-127"/>
              </a:rPr>
              <a:t> : </a:t>
            </a:r>
            <a:r>
              <a:rPr lang="ko-KR" altLang="en-US" sz="1680" dirty="0">
                <a:solidFill>
                  <a:srgbClr val="000000"/>
                </a:solidFill>
                <a:latin typeface="나눔스퀘어 Light" panose="020B0600000101010101" pitchFamily="50" charset="-127"/>
                <a:ea typeface="나눔스퀘어 Light" panose="020B0600000101010101" pitchFamily="50" charset="-127"/>
              </a:rPr>
              <a:t>문제지에 대한 정답 데이터</a:t>
            </a:r>
            <a:endParaRPr lang="en-US" altLang="ko-KR" sz="2160" dirty="0">
              <a:solidFill>
                <a:srgbClr val="000000"/>
              </a:solidFill>
              <a:latin typeface="나눔스퀘어 Light" panose="020B0600000101010101" pitchFamily="50" charset="-127"/>
              <a:ea typeface="나눔스퀘어 Light" panose="020B0600000101010101" pitchFamily="50" charset="-127"/>
            </a:endParaRPr>
          </a:p>
          <a:p>
            <a:pPr algn="l"/>
            <a:endParaRPr lang="en-US" altLang="ko-KR" sz="2160" dirty="0">
              <a:solidFill>
                <a:srgbClr val="000000"/>
              </a:solidFill>
              <a:latin typeface="나눔스퀘어" panose="020B0600000101010101" pitchFamily="50" charset="-127"/>
              <a:ea typeface="나눔스퀘어" panose="020B0600000101010101" pitchFamily="50" charset="-127"/>
            </a:endParaRPr>
          </a:p>
          <a:p>
            <a:pPr algn="l"/>
            <a:r>
              <a:rPr lang="en-US" altLang="ko-KR" sz="2160" b="1" dirty="0">
                <a:solidFill>
                  <a:srgbClr val="000000"/>
                </a:solidFill>
                <a:latin typeface="나눔스퀘어" panose="020B0600000101010101" pitchFamily="50" charset="-127"/>
                <a:ea typeface="나눔스퀘어" panose="020B0600000101010101" pitchFamily="50" charset="-127"/>
              </a:rPr>
              <a:t>&lt;</a:t>
            </a:r>
            <a:r>
              <a:rPr lang="ko-KR" altLang="en-US" sz="2160" b="1" dirty="0">
                <a:solidFill>
                  <a:srgbClr val="000000"/>
                </a:solidFill>
                <a:latin typeface="나눔스퀘어" panose="020B0600000101010101" pitchFamily="50" charset="-127"/>
                <a:ea typeface="나눔스퀘어" panose="020B0600000101010101" pitchFamily="50" charset="-127"/>
              </a:rPr>
              <a:t>테스트 데이터</a:t>
            </a:r>
            <a:r>
              <a:rPr lang="en-US" altLang="ko-KR" sz="2160" b="1" dirty="0">
                <a:solidFill>
                  <a:srgbClr val="000000"/>
                </a:solidFill>
                <a:latin typeface="나눔스퀘어" panose="020B0600000101010101" pitchFamily="50" charset="-127"/>
                <a:ea typeface="나눔스퀘어" panose="020B0600000101010101" pitchFamily="50" charset="-127"/>
              </a:rPr>
              <a:t>&gt;</a:t>
            </a:r>
            <a:br>
              <a:rPr lang="ko-KR" altLang="en-US" sz="2160" dirty="0">
                <a:solidFill>
                  <a:srgbClr val="000000"/>
                </a:solidFill>
                <a:latin typeface="나눔스퀘어" panose="020B0600000101010101" pitchFamily="50" charset="-127"/>
                <a:ea typeface="나눔스퀘어" panose="020B0600000101010101" pitchFamily="50" charset="-127"/>
              </a:rPr>
            </a:br>
            <a:r>
              <a:rPr lang="en-US" altLang="ko-KR" sz="1680" dirty="0" err="1">
                <a:solidFill>
                  <a:srgbClr val="000000"/>
                </a:solidFill>
                <a:latin typeface="나눔스퀘어 Light" panose="020B0600000101010101" pitchFamily="50" charset="-127"/>
                <a:ea typeface="나눔스퀘어 Light" panose="020B0600000101010101" pitchFamily="50" charset="-127"/>
              </a:rPr>
              <a:t>X_test</a:t>
            </a:r>
            <a:r>
              <a:rPr lang="en-US" altLang="ko-KR" sz="1680" dirty="0">
                <a:solidFill>
                  <a:srgbClr val="000000"/>
                </a:solidFill>
                <a:latin typeface="나눔스퀘어 Light" panose="020B0600000101010101" pitchFamily="50" charset="-127"/>
                <a:ea typeface="나눔스퀘어 Light" panose="020B0600000101010101" pitchFamily="50" charset="-127"/>
              </a:rPr>
              <a:t> : </a:t>
            </a:r>
            <a:r>
              <a:rPr lang="ko-KR" altLang="en-US" sz="1680" dirty="0">
                <a:solidFill>
                  <a:srgbClr val="000000"/>
                </a:solidFill>
                <a:latin typeface="나눔스퀘어 Light" panose="020B0600000101010101" pitchFamily="50" charset="-127"/>
                <a:ea typeface="나눔스퀘어 Light" panose="020B0600000101010101" pitchFamily="50" charset="-127"/>
              </a:rPr>
              <a:t>시험지 데이터</a:t>
            </a:r>
            <a:br>
              <a:rPr lang="en-US" altLang="ko-KR" sz="1680" dirty="0">
                <a:solidFill>
                  <a:srgbClr val="000000"/>
                </a:solidFill>
                <a:latin typeface="나눔스퀘어 Light" panose="020B0600000101010101" pitchFamily="50" charset="-127"/>
                <a:ea typeface="나눔스퀘어 Light" panose="020B0600000101010101" pitchFamily="50" charset="-127"/>
              </a:rPr>
            </a:br>
            <a:r>
              <a:rPr lang="en-US" altLang="ko-KR" sz="1680" dirty="0" err="1">
                <a:solidFill>
                  <a:srgbClr val="000000"/>
                </a:solidFill>
                <a:latin typeface="나눔스퀘어 Light" panose="020B0600000101010101" pitchFamily="50" charset="-127"/>
                <a:ea typeface="나눔스퀘어 Light" panose="020B0600000101010101" pitchFamily="50" charset="-127"/>
              </a:rPr>
              <a:t>y_test</a:t>
            </a:r>
            <a:r>
              <a:rPr lang="en-US" altLang="ko-KR" sz="1680" dirty="0">
                <a:solidFill>
                  <a:srgbClr val="000000"/>
                </a:solidFill>
                <a:latin typeface="나눔스퀘어 Light" panose="020B0600000101010101" pitchFamily="50" charset="-127"/>
                <a:ea typeface="나눔스퀘어 Light" panose="020B0600000101010101" pitchFamily="50" charset="-127"/>
              </a:rPr>
              <a:t> : </a:t>
            </a:r>
            <a:r>
              <a:rPr lang="ko-KR" altLang="en-US" sz="1680" dirty="0">
                <a:solidFill>
                  <a:srgbClr val="000000"/>
                </a:solidFill>
                <a:latin typeface="나눔스퀘어 Light" panose="020B0600000101010101" pitchFamily="50" charset="-127"/>
                <a:ea typeface="나눔스퀘어 Light" panose="020B0600000101010101" pitchFamily="50" charset="-127"/>
              </a:rPr>
              <a:t>시험지에 대한 정답 데이터</a:t>
            </a:r>
            <a:endParaRPr lang="en-US" altLang="ko-KR" sz="2160" dirty="0">
              <a:solidFill>
                <a:srgbClr val="000000"/>
              </a:solidFill>
              <a:latin typeface="나눔스퀘어 Light" panose="020B0600000101010101" pitchFamily="50" charset="-127"/>
              <a:ea typeface="나눔스퀘어 Light" panose="020B0600000101010101" pitchFamily="50" charset="-127"/>
            </a:endParaRPr>
          </a:p>
          <a:p>
            <a:endParaRPr lang="ko-KR" altLang="en-US" sz="2160" dirty="0">
              <a:latin typeface="나눔스퀘어" panose="020B0600000101010101" pitchFamily="50" charset="-127"/>
              <a:ea typeface="나눔스퀘어" panose="020B0600000101010101" pitchFamily="50" charset="-127"/>
            </a:endParaRPr>
          </a:p>
        </p:txBody>
      </p:sp>
      <p:sp>
        <p:nvSpPr>
          <p:cNvPr id="10" name="TextBox 9">
            <a:extLst>
              <a:ext uri="{FF2B5EF4-FFF2-40B4-BE49-F238E27FC236}">
                <a16:creationId xmlns:a16="http://schemas.microsoft.com/office/drawing/2014/main" id="{9E9D7EC9-2C72-46C3-AAA4-4B3D7B5CAA09}"/>
              </a:ext>
            </a:extLst>
          </p:cNvPr>
          <p:cNvSpPr txBox="1"/>
          <p:nvPr/>
        </p:nvSpPr>
        <p:spPr>
          <a:xfrm>
            <a:off x="908494" y="5330011"/>
            <a:ext cx="4928279" cy="609398"/>
          </a:xfrm>
          <a:prstGeom prst="rect">
            <a:avLst/>
          </a:prstGeom>
          <a:noFill/>
        </p:spPr>
        <p:txBody>
          <a:bodyPr wrap="square" rtlCol="0">
            <a:spAutoFit/>
          </a:bodyPr>
          <a:lstStyle/>
          <a:p>
            <a:r>
              <a:rPr lang="ko-KR" altLang="en-US" sz="1680" dirty="0">
                <a:latin typeface="나눔스퀘어 Light" panose="020B0600000101010101" pitchFamily="50" charset="-127"/>
                <a:ea typeface="나눔스퀘어 Light" panose="020B0600000101010101" pitchFamily="50" charset="-127"/>
              </a:rPr>
              <a:t>학습된 데이터를 기반으로 </a:t>
            </a:r>
            <a:r>
              <a:rPr lang="en-US" altLang="ko-KR" sz="1680" dirty="0" err="1">
                <a:latin typeface="나눔스퀘어 Light" panose="020B0600000101010101" pitchFamily="50" charset="-127"/>
                <a:ea typeface="나눔스퀘어 Light" panose="020B0600000101010101" pitchFamily="50" charset="-127"/>
              </a:rPr>
              <a:t>y_test</a:t>
            </a:r>
            <a:r>
              <a:rPr lang="ko-KR" altLang="en-US" sz="1680" dirty="0">
                <a:latin typeface="나눔스퀘어 Light" panose="020B0600000101010101" pitchFamily="50" charset="-127"/>
                <a:ea typeface="나눔스퀘어 Light" panose="020B0600000101010101" pitchFamily="50" charset="-127"/>
              </a:rPr>
              <a:t>를 얼마나 잘 맞췄나</a:t>
            </a:r>
            <a:r>
              <a:rPr lang="en-US" altLang="ko-KR" sz="1680" dirty="0">
                <a:latin typeface="나눔스퀘어 Light" panose="020B0600000101010101" pitchFamily="50" charset="-127"/>
                <a:ea typeface="나눔스퀘어 Light" panose="020B0600000101010101" pitchFamily="50" charset="-127"/>
              </a:rPr>
              <a:t>? </a:t>
            </a:r>
            <a:r>
              <a:rPr lang="ko-KR" altLang="ko-KR" sz="1680" dirty="0">
                <a:latin typeface="나눔스퀘어 Light" panose="020B0600000101010101" pitchFamily="50" charset="-127"/>
                <a:ea typeface="나눔스퀘어 Light" panose="020B0600000101010101" pitchFamily="50" charset="-127"/>
              </a:rPr>
              <a:t>→</a:t>
            </a:r>
            <a:r>
              <a:rPr lang="en-US" altLang="ko-KR" sz="1680" dirty="0">
                <a:latin typeface="나눔스퀘어 Light" panose="020B0600000101010101" pitchFamily="50" charset="-127"/>
                <a:ea typeface="나눔스퀘어 Light" panose="020B0600000101010101" pitchFamily="50" charset="-127"/>
              </a:rPr>
              <a:t> </a:t>
            </a:r>
            <a:r>
              <a:rPr lang="ko-KR" altLang="en-US" sz="1680" dirty="0">
                <a:highlight>
                  <a:srgbClr val="FFFF00"/>
                </a:highlight>
                <a:latin typeface="나눔스퀘어 Light" panose="020B0600000101010101" pitchFamily="50" charset="-127"/>
                <a:ea typeface="나눔스퀘어 Light" panose="020B0600000101010101" pitchFamily="50" charset="-127"/>
              </a:rPr>
              <a:t>정확도</a:t>
            </a:r>
            <a:r>
              <a:rPr lang="en-US" altLang="ko-KR" sz="1680" dirty="0">
                <a:highlight>
                  <a:srgbClr val="FFFF00"/>
                </a:highlight>
                <a:latin typeface="나눔스퀘어 Light" panose="020B0600000101010101" pitchFamily="50" charset="-127"/>
                <a:ea typeface="나눔스퀘어 Light" panose="020B0600000101010101" pitchFamily="50" charset="-127"/>
              </a:rPr>
              <a:t>(Accuracy)</a:t>
            </a:r>
            <a:endParaRPr lang="ko-KR" altLang="en-US" sz="1680" dirty="0">
              <a:highlight>
                <a:srgbClr val="FFFF00"/>
              </a:highlight>
              <a:latin typeface="나눔스퀘어 Light" panose="020B0600000101010101" pitchFamily="50" charset="-127"/>
              <a:ea typeface="나눔스퀘어 Light" panose="020B0600000101010101" pitchFamily="50" charset="-127"/>
            </a:endParaRPr>
          </a:p>
        </p:txBody>
      </p:sp>
    </p:spTree>
    <p:extLst>
      <p:ext uri="{BB962C8B-B14F-4D97-AF65-F5344CB8AC3E}">
        <p14:creationId xmlns:p14="http://schemas.microsoft.com/office/powerpoint/2010/main" val="698750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3C1A047-F854-40AB-A65C-BD4C3D4441E1}"/>
              </a:ext>
            </a:extLst>
          </p:cNvPr>
          <p:cNvSpPr>
            <a:spLocks noGrp="1"/>
          </p:cNvSpPr>
          <p:nvPr>
            <p:ph type="sldNum" sz="quarter" idx="12"/>
          </p:nvPr>
        </p:nvSpPr>
        <p:spPr/>
        <p:txBody>
          <a:bodyPr/>
          <a:lstStyle/>
          <a:p>
            <a:fld id="{6469C651-7436-41FC-892A-299A4ABD617B}" type="slidenum">
              <a:rPr lang="ko-KR" altLang="en-US" smtClean="0"/>
              <a:pPr/>
              <a:t>51</a:t>
            </a:fld>
            <a:endParaRPr lang="ko-KR" altLang="en-US"/>
          </a:p>
        </p:txBody>
      </p:sp>
      <p:sp>
        <p:nvSpPr>
          <p:cNvPr id="15" name="직사각형 14">
            <a:extLst>
              <a:ext uri="{FF2B5EF4-FFF2-40B4-BE49-F238E27FC236}">
                <a16:creationId xmlns:a16="http://schemas.microsoft.com/office/drawing/2014/main" id="{9DC9D2EB-606A-4325-89D4-A81360E777A6}"/>
              </a:ext>
            </a:extLst>
          </p:cNvPr>
          <p:cNvSpPr/>
          <p:nvPr/>
        </p:nvSpPr>
        <p:spPr>
          <a:xfrm>
            <a:off x="2818023" y="161971"/>
            <a:ext cx="1659429" cy="535531"/>
          </a:xfrm>
          <a:prstGeom prst="rect">
            <a:avLst/>
          </a:prstGeom>
        </p:spPr>
        <p:txBody>
          <a:bodyPr wrap="none">
            <a:spAutoFit/>
          </a:bodyPr>
          <a:lstStyle/>
          <a:p>
            <a:pPr algn="ctr" defTabSz="1097280">
              <a:defRPr/>
            </a:pPr>
            <a:r>
              <a:rPr lang="ko-KR" altLang="en-US"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지도학습</a:t>
            </a:r>
            <a:endParaRPr lang="en-US" altLang="ko-KR"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endParaRPr>
          </a:p>
        </p:txBody>
      </p:sp>
      <p:cxnSp>
        <p:nvCxnSpPr>
          <p:cNvPr id="16" name="직선 연결선 15">
            <a:extLst>
              <a:ext uri="{FF2B5EF4-FFF2-40B4-BE49-F238E27FC236}">
                <a16:creationId xmlns:a16="http://schemas.microsoft.com/office/drawing/2014/main" id="{EEC806BC-0E8C-4A75-9A48-53E47C221974}"/>
              </a:ext>
            </a:extLst>
          </p:cNvPr>
          <p:cNvCxnSpPr>
            <a:cxnSpLocks/>
          </p:cNvCxnSpPr>
          <p:nvPr/>
        </p:nvCxnSpPr>
        <p:spPr>
          <a:xfrm>
            <a:off x="2942050" y="715968"/>
            <a:ext cx="14257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CB957A5F-81CD-45BE-A4E0-E382C63E5E35}"/>
              </a:ext>
            </a:extLst>
          </p:cNvPr>
          <p:cNvPicPr>
            <a:picLocks noChangeAspect="1"/>
          </p:cNvPicPr>
          <p:nvPr/>
        </p:nvPicPr>
        <p:blipFill>
          <a:blip r:embed="rId3"/>
          <a:stretch>
            <a:fillRect/>
          </a:stretch>
        </p:blipFill>
        <p:spPr>
          <a:xfrm>
            <a:off x="908494" y="270969"/>
            <a:ext cx="1789457" cy="617132"/>
          </a:xfrm>
          <a:prstGeom prst="rect">
            <a:avLst/>
          </a:prstGeom>
        </p:spPr>
      </p:pic>
      <p:sp>
        <p:nvSpPr>
          <p:cNvPr id="9" name="직사각형 8">
            <a:extLst>
              <a:ext uri="{FF2B5EF4-FFF2-40B4-BE49-F238E27FC236}">
                <a16:creationId xmlns:a16="http://schemas.microsoft.com/office/drawing/2014/main" id="{13DA6196-CBF4-442C-8CA3-DCDC353641E1}"/>
              </a:ext>
            </a:extLst>
          </p:cNvPr>
          <p:cNvSpPr/>
          <p:nvPr/>
        </p:nvSpPr>
        <p:spPr>
          <a:xfrm>
            <a:off x="1566013" y="1327406"/>
            <a:ext cx="3158237" cy="609398"/>
          </a:xfrm>
          <a:prstGeom prst="rect">
            <a:avLst/>
          </a:prstGeom>
        </p:spPr>
        <p:txBody>
          <a:bodyPr wrap="none">
            <a:spAutoFit/>
          </a:bodyPr>
          <a:lstStyle/>
          <a:p>
            <a:pPr algn="ctr" defTabSz="1097280">
              <a:defRPr/>
            </a:pPr>
            <a:r>
              <a:rPr lang="en-US" altLang="ko-KR" sz="3360" b="1" dirty="0">
                <a:ln>
                  <a:solidFill>
                    <a:prstClr val="white">
                      <a:alpha val="30000"/>
                    </a:prstClr>
                  </a:solidFill>
                </a:ln>
                <a:latin typeface="나눔스퀘어 Bold" panose="020B0600000101010101" pitchFamily="50" charset="-127"/>
                <a:ea typeface="나눔스퀘어 Bold" panose="020B0600000101010101" pitchFamily="50" charset="-127"/>
              </a:rPr>
              <a:t>X</a:t>
            </a:r>
            <a:r>
              <a:rPr lang="ko-KR" altLang="en-US" sz="3360" b="1" dirty="0">
                <a:ln>
                  <a:solidFill>
                    <a:prstClr val="white">
                      <a:alpha val="30000"/>
                    </a:prstClr>
                  </a:solidFill>
                </a:ln>
                <a:latin typeface="나눔스퀘어 Bold" panose="020B0600000101010101" pitchFamily="50" charset="-127"/>
                <a:ea typeface="나눔스퀘어 Bold" panose="020B0600000101010101" pitchFamily="50" charset="-127"/>
              </a:rPr>
              <a:t>와 </a:t>
            </a:r>
            <a:r>
              <a:rPr lang="en-US" altLang="ko-KR" sz="3360" b="1" dirty="0">
                <a:ln>
                  <a:solidFill>
                    <a:prstClr val="white">
                      <a:alpha val="30000"/>
                    </a:prstClr>
                  </a:solidFill>
                </a:ln>
                <a:latin typeface="나눔스퀘어 Bold" panose="020B0600000101010101" pitchFamily="50" charset="-127"/>
                <a:ea typeface="나눔스퀘어 Bold" panose="020B0600000101010101" pitchFamily="50" charset="-127"/>
              </a:rPr>
              <a:t>y </a:t>
            </a:r>
            <a:r>
              <a:rPr lang="ko-KR" altLang="en-US" sz="3360" b="1" dirty="0">
                <a:ln>
                  <a:solidFill>
                    <a:prstClr val="white">
                      <a:alpha val="30000"/>
                    </a:prstClr>
                  </a:solidFill>
                </a:ln>
                <a:latin typeface="나눔스퀘어 Bold" panose="020B0600000101010101" pitchFamily="50" charset="-127"/>
                <a:ea typeface="나눔스퀘어 Bold" panose="020B0600000101010101" pitchFamily="50" charset="-127"/>
              </a:rPr>
              <a:t>분리하기</a:t>
            </a:r>
            <a:endParaRPr lang="en-US" altLang="ko-KR" sz="3360" b="1" dirty="0">
              <a:ln>
                <a:solidFill>
                  <a:prstClr val="white">
                    <a:alpha val="30000"/>
                  </a:prstClr>
                </a:solidFill>
              </a:ln>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36E80194-0D6F-4C50-AD54-6525DF0ABA6D}"/>
              </a:ext>
            </a:extLst>
          </p:cNvPr>
          <p:cNvSpPr txBox="1"/>
          <p:nvPr/>
        </p:nvSpPr>
        <p:spPr>
          <a:xfrm>
            <a:off x="1803223" y="2294821"/>
            <a:ext cx="8526848" cy="1180131"/>
          </a:xfrm>
          <a:prstGeom prst="rect">
            <a:avLst/>
          </a:prstGeom>
          <a:noFill/>
        </p:spPr>
        <p:txBody>
          <a:bodyPr wrap="square" rtlCol="0">
            <a:spAutoFit/>
          </a:bodyPr>
          <a:lstStyle/>
          <a:p>
            <a:pPr marL="342900" indent="-342900">
              <a:buClr>
                <a:srgbClr val="EEAE66"/>
              </a:buClr>
              <a:buFont typeface="Arial" panose="020B0604020202020204" pitchFamily="34" charset="0"/>
              <a:buChar char="•"/>
            </a:pPr>
            <a:r>
              <a:rPr lang="en-US" altLang="ko-KR" sz="1920" dirty="0">
                <a:latin typeface="나눔스퀘어 Light" panose="020B0600000101010101" pitchFamily="50" charset="-127"/>
                <a:ea typeface="나눔스퀘어 Light" panose="020B0600000101010101" pitchFamily="50" charset="-127"/>
              </a:rPr>
              <a:t>zip() </a:t>
            </a:r>
            <a:r>
              <a:rPr lang="ko-KR" altLang="en-US" sz="1920" dirty="0">
                <a:latin typeface="나눔스퀘어 Light" panose="020B0600000101010101" pitchFamily="50" charset="-127"/>
                <a:ea typeface="나눔스퀘어 Light" panose="020B0600000101010101" pitchFamily="50" charset="-127"/>
              </a:rPr>
              <a:t>함수는 동일한 개수를 가지는 </a:t>
            </a:r>
            <a:r>
              <a:rPr lang="ko-KR" altLang="en-US" sz="1920" dirty="0">
                <a:solidFill>
                  <a:srgbClr val="000000"/>
                </a:solidFill>
                <a:latin typeface="나눔스퀘어 Light" panose="020B0600000101010101" pitchFamily="50" charset="-127"/>
                <a:ea typeface="나눔스퀘어 Light" panose="020B0600000101010101" pitchFamily="50" charset="-127"/>
              </a:rPr>
              <a:t>시퀀스 자료형에서 각 순서에 등장하는 원소들끼리 묶어주는 역할</a:t>
            </a:r>
            <a:endParaRPr lang="en-US" altLang="ko-KR" sz="1920" dirty="0">
              <a:solidFill>
                <a:srgbClr val="000000"/>
              </a:solidFill>
              <a:latin typeface="나눔스퀘어 Light" panose="020B0600000101010101" pitchFamily="50" charset="-127"/>
              <a:ea typeface="나눔스퀘어 Light" panose="020B0600000101010101" pitchFamily="50" charset="-127"/>
            </a:endParaRPr>
          </a:p>
          <a:p>
            <a:pPr marL="342900" indent="-342900">
              <a:lnSpc>
                <a:spcPct val="200000"/>
              </a:lnSpc>
              <a:buClr>
                <a:srgbClr val="EEAE66"/>
              </a:buClr>
              <a:buFont typeface="Arial" panose="020B0604020202020204" pitchFamily="34" charset="0"/>
              <a:buChar char="•"/>
            </a:pPr>
            <a:r>
              <a:rPr lang="ko-KR" altLang="en-US" sz="1920" dirty="0">
                <a:solidFill>
                  <a:srgbClr val="000000"/>
                </a:solidFill>
                <a:latin typeface="나눔스퀘어 Light" panose="020B0600000101010101" pitchFamily="50" charset="-127"/>
                <a:ea typeface="나눔스퀘어 Light" panose="020B0600000101010101" pitchFamily="50" charset="-127"/>
              </a:rPr>
              <a:t>리스트의 리스트 구성에서 </a:t>
            </a:r>
            <a:r>
              <a:rPr lang="en-US" altLang="ko-KR" sz="1920" dirty="0">
                <a:solidFill>
                  <a:srgbClr val="000000"/>
                </a:solidFill>
                <a:latin typeface="나눔스퀘어 Light" panose="020B0600000101010101" pitchFamily="50" charset="-127"/>
                <a:ea typeface="나눔스퀘어 Light" panose="020B0600000101010101" pitchFamily="50" charset="-127"/>
              </a:rPr>
              <a:t>zip </a:t>
            </a:r>
            <a:r>
              <a:rPr lang="ko-KR" altLang="en-US" sz="1920" dirty="0">
                <a:solidFill>
                  <a:srgbClr val="000000"/>
                </a:solidFill>
                <a:latin typeface="나눔스퀘어 Light" panose="020B0600000101010101" pitchFamily="50" charset="-127"/>
                <a:ea typeface="나눔스퀘어 Light" panose="020B0600000101010101" pitchFamily="50" charset="-127"/>
              </a:rPr>
              <a:t>함수는 </a:t>
            </a:r>
            <a:r>
              <a:rPr lang="en-US" altLang="ko-KR" sz="1920" dirty="0">
                <a:solidFill>
                  <a:srgbClr val="000000"/>
                </a:solidFill>
                <a:latin typeface="나눔스퀘어 Light" panose="020B0600000101010101" pitchFamily="50" charset="-127"/>
                <a:ea typeface="나눔스퀘어 Light" panose="020B0600000101010101" pitchFamily="50" charset="-127"/>
              </a:rPr>
              <a:t>X</a:t>
            </a:r>
            <a:r>
              <a:rPr lang="ko-KR" altLang="en-US" sz="1920" dirty="0">
                <a:solidFill>
                  <a:srgbClr val="000000"/>
                </a:solidFill>
                <a:latin typeface="나눔스퀘어 Light" panose="020B0600000101010101" pitchFamily="50" charset="-127"/>
                <a:ea typeface="나눔스퀘어 Light" panose="020B0600000101010101" pitchFamily="50" charset="-127"/>
              </a:rPr>
              <a:t>와 </a:t>
            </a:r>
            <a:r>
              <a:rPr lang="en-US" altLang="ko-KR" sz="1920" dirty="0">
                <a:solidFill>
                  <a:srgbClr val="000000"/>
                </a:solidFill>
                <a:latin typeface="나눔스퀘어 Light" panose="020B0600000101010101" pitchFamily="50" charset="-127"/>
                <a:ea typeface="나눔스퀘어 Light" panose="020B0600000101010101" pitchFamily="50" charset="-127"/>
              </a:rPr>
              <a:t>y</a:t>
            </a:r>
            <a:r>
              <a:rPr lang="ko-KR" altLang="en-US" sz="1920" dirty="0">
                <a:solidFill>
                  <a:srgbClr val="000000"/>
                </a:solidFill>
                <a:latin typeface="나눔스퀘어 Light" panose="020B0600000101010101" pitchFamily="50" charset="-127"/>
                <a:ea typeface="나눔스퀘어 Light" panose="020B0600000101010101" pitchFamily="50" charset="-127"/>
              </a:rPr>
              <a:t>를 분리하는데 유용</a:t>
            </a:r>
            <a:endParaRPr lang="ko-KR" altLang="en-US" sz="1920" dirty="0">
              <a:latin typeface="나눔스퀘어 Light" panose="020B0600000101010101" pitchFamily="50" charset="-127"/>
              <a:ea typeface="나눔스퀘어 Light" panose="020B0600000101010101" pitchFamily="50" charset="-127"/>
            </a:endParaRPr>
          </a:p>
        </p:txBody>
      </p:sp>
    </p:spTree>
    <p:extLst>
      <p:ext uri="{BB962C8B-B14F-4D97-AF65-F5344CB8AC3E}">
        <p14:creationId xmlns:p14="http://schemas.microsoft.com/office/powerpoint/2010/main" val="202209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3C1A047-F854-40AB-A65C-BD4C3D4441E1}"/>
              </a:ext>
            </a:extLst>
          </p:cNvPr>
          <p:cNvSpPr>
            <a:spLocks noGrp="1"/>
          </p:cNvSpPr>
          <p:nvPr>
            <p:ph type="sldNum" sz="quarter" idx="12"/>
          </p:nvPr>
        </p:nvSpPr>
        <p:spPr/>
        <p:txBody>
          <a:bodyPr/>
          <a:lstStyle/>
          <a:p>
            <a:fld id="{6469C651-7436-41FC-892A-299A4ABD617B}" type="slidenum">
              <a:rPr lang="ko-KR" altLang="en-US" smtClean="0"/>
              <a:pPr/>
              <a:t>52</a:t>
            </a:fld>
            <a:endParaRPr lang="ko-KR" altLang="en-US"/>
          </a:p>
        </p:txBody>
      </p:sp>
      <p:sp>
        <p:nvSpPr>
          <p:cNvPr id="15" name="직사각형 14">
            <a:extLst>
              <a:ext uri="{FF2B5EF4-FFF2-40B4-BE49-F238E27FC236}">
                <a16:creationId xmlns:a16="http://schemas.microsoft.com/office/drawing/2014/main" id="{9DC9D2EB-606A-4325-89D4-A81360E777A6}"/>
              </a:ext>
            </a:extLst>
          </p:cNvPr>
          <p:cNvSpPr/>
          <p:nvPr/>
        </p:nvSpPr>
        <p:spPr>
          <a:xfrm>
            <a:off x="2818023" y="161971"/>
            <a:ext cx="1659429" cy="535531"/>
          </a:xfrm>
          <a:prstGeom prst="rect">
            <a:avLst/>
          </a:prstGeom>
        </p:spPr>
        <p:txBody>
          <a:bodyPr wrap="none">
            <a:spAutoFit/>
          </a:bodyPr>
          <a:lstStyle/>
          <a:p>
            <a:pPr algn="ctr" defTabSz="1097280">
              <a:defRPr/>
            </a:pPr>
            <a:r>
              <a:rPr lang="ko-KR" altLang="en-US"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지도학습</a:t>
            </a:r>
            <a:endParaRPr lang="en-US" altLang="ko-KR"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endParaRPr>
          </a:p>
        </p:txBody>
      </p:sp>
      <p:cxnSp>
        <p:nvCxnSpPr>
          <p:cNvPr id="16" name="직선 연결선 15">
            <a:extLst>
              <a:ext uri="{FF2B5EF4-FFF2-40B4-BE49-F238E27FC236}">
                <a16:creationId xmlns:a16="http://schemas.microsoft.com/office/drawing/2014/main" id="{EEC806BC-0E8C-4A75-9A48-53E47C221974}"/>
              </a:ext>
            </a:extLst>
          </p:cNvPr>
          <p:cNvCxnSpPr>
            <a:cxnSpLocks/>
          </p:cNvCxnSpPr>
          <p:nvPr/>
        </p:nvCxnSpPr>
        <p:spPr>
          <a:xfrm>
            <a:off x="2942050" y="715968"/>
            <a:ext cx="14257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CB957A5F-81CD-45BE-A4E0-E382C63E5E35}"/>
              </a:ext>
            </a:extLst>
          </p:cNvPr>
          <p:cNvPicPr>
            <a:picLocks noChangeAspect="1"/>
          </p:cNvPicPr>
          <p:nvPr/>
        </p:nvPicPr>
        <p:blipFill>
          <a:blip r:embed="rId3"/>
          <a:stretch>
            <a:fillRect/>
          </a:stretch>
        </p:blipFill>
        <p:spPr>
          <a:xfrm>
            <a:off x="908494" y="270969"/>
            <a:ext cx="1789457" cy="617132"/>
          </a:xfrm>
          <a:prstGeom prst="rect">
            <a:avLst/>
          </a:prstGeom>
        </p:spPr>
      </p:pic>
      <p:sp>
        <p:nvSpPr>
          <p:cNvPr id="18" name="사각형: 둥근 위쪽 모서리 17">
            <a:extLst>
              <a:ext uri="{FF2B5EF4-FFF2-40B4-BE49-F238E27FC236}">
                <a16:creationId xmlns:a16="http://schemas.microsoft.com/office/drawing/2014/main" id="{59618AAE-42F5-4090-B5E0-5CB07BAB2DCF}"/>
              </a:ext>
            </a:extLst>
          </p:cNvPr>
          <p:cNvSpPr/>
          <p:nvPr/>
        </p:nvSpPr>
        <p:spPr>
          <a:xfrm>
            <a:off x="1473088" y="3774639"/>
            <a:ext cx="9245825" cy="1407616"/>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1EFF38DF-A7BC-4696-9BF7-756C7DF8CDBE}"/>
              </a:ext>
            </a:extLst>
          </p:cNvPr>
          <p:cNvSpPr txBox="1"/>
          <p:nvPr/>
        </p:nvSpPr>
        <p:spPr>
          <a:xfrm>
            <a:off x="1690694" y="3774639"/>
            <a:ext cx="4232488" cy="1384866"/>
          </a:xfrm>
          <a:prstGeom prst="rect">
            <a:avLst/>
          </a:prstGeom>
          <a:noFill/>
        </p:spPr>
        <p:txBody>
          <a:bodyPr wrap="square" rtlCol="0">
            <a:spAutoFit/>
          </a:bodyPr>
          <a:lstStyle/>
          <a:p>
            <a:pPr>
              <a:lnSpc>
                <a:spcPct val="150000"/>
              </a:lnSpc>
              <a:buClr>
                <a:srgbClr val="FB867D"/>
              </a:buClr>
            </a:pPr>
            <a:r>
              <a:rPr lang="en-US" altLang="ko-KR" sz="1440" dirty="0">
                <a:solidFill>
                  <a:srgbClr val="000000"/>
                </a:solidFill>
                <a:latin typeface="Consolas" panose="020B0609020204030204" pitchFamily="49" charset="0"/>
              </a:rPr>
              <a:t>sequences=[[</a:t>
            </a:r>
            <a:r>
              <a:rPr lang="en-US" altLang="ko-KR" sz="1440" dirty="0">
                <a:solidFill>
                  <a:srgbClr val="880000"/>
                </a:solidFill>
                <a:latin typeface="Consolas" panose="020B0609020204030204" pitchFamily="49" charset="0"/>
              </a:rPr>
              <a:t>'a'</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1</a:t>
            </a:r>
            <a:r>
              <a:rPr lang="en-US" altLang="ko-KR" sz="1440" dirty="0">
                <a:solidFill>
                  <a:srgbClr val="000000"/>
                </a:solidFill>
                <a:latin typeface="Consolas" panose="020B0609020204030204" pitchFamily="49" charset="0"/>
              </a:rPr>
              <a:t>], [</a:t>
            </a:r>
            <a:r>
              <a:rPr lang="en-US" altLang="ko-KR" sz="1440" dirty="0">
                <a:solidFill>
                  <a:srgbClr val="880000"/>
                </a:solidFill>
                <a:latin typeface="Consolas" panose="020B0609020204030204" pitchFamily="49" charset="0"/>
              </a:rPr>
              <a:t>'b'</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2</a:t>
            </a:r>
            <a:r>
              <a:rPr lang="en-US" altLang="ko-KR" sz="1440" dirty="0">
                <a:solidFill>
                  <a:srgbClr val="000000"/>
                </a:solidFill>
                <a:latin typeface="Consolas" panose="020B0609020204030204" pitchFamily="49" charset="0"/>
              </a:rPr>
              <a:t>], [</a:t>
            </a:r>
            <a:r>
              <a:rPr lang="en-US" altLang="ko-KR" sz="1440" dirty="0">
                <a:solidFill>
                  <a:srgbClr val="880000"/>
                </a:solidFill>
                <a:latin typeface="Consolas" panose="020B0609020204030204" pitchFamily="49" charset="0"/>
              </a:rPr>
              <a:t>'c'</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3</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err="1">
                <a:solidFill>
                  <a:srgbClr val="000000"/>
                </a:solidFill>
                <a:latin typeface="Consolas" panose="020B0609020204030204" pitchFamily="49" charset="0"/>
              </a:rPr>
              <a:t>X,</a:t>
            </a:r>
            <a:r>
              <a:rPr lang="en-US" altLang="ko-KR" sz="1440" b="1" dirty="0" err="1">
                <a:solidFill>
                  <a:srgbClr val="000000"/>
                </a:solidFill>
                <a:latin typeface="Consolas" panose="020B0609020204030204" pitchFamily="49" charset="0"/>
              </a:rPr>
              <a:t>y</a:t>
            </a:r>
            <a:r>
              <a:rPr lang="ko-KR" altLang="en-US" sz="1440" dirty="0">
                <a:solidFill>
                  <a:srgbClr val="000000"/>
                </a:solidFill>
                <a:latin typeface="Consolas" panose="020B0609020204030204" pitchFamily="49" charset="0"/>
              </a:rPr>
              <a:t> </a:t>
            </a:r>
            <a:r>
              <a:rPr lang="en-US" altLang="ko-KR" sz="1440" dirty="0">
                <a:solidFill>
                  <a:srgbClr val="000000"/>
                </a:solidFill>
                <a:latin typeface="Consolas" panose="020B0609020204030204" pitchFamily="49" charset="0"/>
              </a:rPr>
              <a:t>= zip(*sequences) </a:t>
            </a:r>
            <a:r>
              <a:rPr lang="en-US" altLang="ko-KR" sz="1440" dirty="0">
                <a:solidFill>
                  <a:srgbClr val="888888"/>
                </a:solidFill>
                <a:latin typeface="Consolas" panose="020B0609020204030204" pitchFamily="49" charset="0"/>
              </a:rPr>
              <a:t># *</a:t>
            </a:r>
            <a:r>
              <a:rPr lang="ko-KR" altLang="en-US" sz="1440" dirty="0">
                <a:solidFill>
                  <a:srgbClr val="888888"/>
                </a:solidFill>
                <a:latin typeface="Consolas" panose="020B0609020204030204" pitchFamily="49" charset="0"/>
              </a:rPr>
              <a:t>를 추가</a:t>
            </a:r>
            <a:r>
              <a:rPr lang="ko-KR" altLang="en-US" sz="1440" dirty="0">
                <a:solidFill>
                  <a:srgbClr val="000000"/>
                </a:solidFill>
                <a:latin typeface="Consolas" panose="020B0609020204030204" pitchFamily="49" charset="0"/>
              </a:rPr>
              <a:t> </a:t>
            </a:r>
            <a:endParaRPr lang="en-US" altLang="ko-KR" sz="1440" dirty="0">
              <a:solidFill>
                <a:srgbClr val="000000"/>
              </a:solidFill>
              <a:latin typeface="Consolas" panose="020B0609020204030204" pitchFamily="49" charset="0"/>
            </a:endParaRPr>
          </a:p>
          <a:p>
            <a:pPr>
              <a:lnSpc>
                <a:spcPct val="150000"/>
              </a:lnSpc>
              <a:buClr>
                <a:srgbClr val="FB867D"/>
              </a:buClr>
            </a:pPr>
            <a:r>
              <a:rPr lang="en-US" altLang="ko-KR" sz="1440" b="1" dirty="0">
                <a:solidFill>
                  <a:srgbClr val="000000"/>
                </a:solidFill>
                <a:latin typeface="Consolas" panose="020B0609020204030204" pitchFamily="49" charset="0"/>
              </a:rPr>
              <a:t>print</a:t>
            </a:r>
            <a:r>
              <a:rPr lang="en-US" altLang="ko-KR" sz="1440" dirty="0">
                <a:solidFill>
                  <a:srgbClr val="000000"/>
                </a:solidFill>
                <a:latin typeface="Consolas" panose="020B0609020204030204" pitchFamily="49" charset="0"/>
              </a:rPr>
              <a:t>(X) </a:t>
            </a:r>
          </a:p>
          <a:p>
            <a:pPr>
              <a:lnSpc>
                <a:spcPct val="150000"/>
              </a:lnSpc>
              <a:buClr>
                <a:srgbClr val="FB867D"/>
              </a:buClr>
            </a:pPr>
            <a:r>
              <a:rPr lang="en-US" altLang="ko-KR" sz="1440" b="1" dirty="0">
                <a:solidFill>
                  <a:srgbClr val="000000"/>
                </a:solidFill>
                <a:latin typeface="Consolas" panose="020B0609020204030204" pitchFamily="49" charset="0"/>
              </a:rPr>
              <a:t>print</a:t>
            </a:r>
            <a:r>
              <a:rPr lang="en-US" altLang="ko-KR" sz="1440" dirty="0">
                <a:solidFill>
                  <a:srgbClr val="000000"/>
                </a:solidFill>
                <a:latin typeface="Consolas" panose="020B0609020204030204" pitchFamily="49" charset="0"/>
              </a:rPr>
              <a:t>(</a:t>
            </a:r>
            <a:r>
              <a:rPr lang="en-US" altLang="ko-KR" sz="1440" b="1" dirty="0">
                <a:solidFill>
                  <a:srgbClr val="000000"/>
                </a:solidFill>
                <a:latin typeface="Consolas" panose="020B0609020204030204" pitchFamily="49" charset="0"/>
              </a:rPr>
              <a:t>y</a:t>
            </a:r>
            <a:r>
              <a:rPr lang="en-US" altLang="ko-KR" sz="1440" dirty="0">
                <a:solidFill>
                  <a:srgbClr val="000000"/>
                </a:solidFill>
                <a:latin typeface="Consolas" panose="020B0609020204030204" pitchFamily="49" charset="0"/>
              </a:rPr>
              <a:t>)</a:t>
            </a:r>
            <a:endParaRPr lang="en-US" altLang="ko-KR" sz="1440" dirty="0">
              <a:latin typeface="나눔스퀘어 Light" panose="020B0600000101010101" pitchFamily="50" charset="-127"/>
              <a:ea typeface="나눔스퀘어 Light" panose="020B0600000101010101" pitchFamily="50" charset="-127"/>
            </a:endParaRPr>
          </a:p>
        </p:txBody>
      </p:sp>
      <p:sp>
        <p:nvSpPr>
          <p:cNvPr id="10" name="사각형: 둥근 위쪽 모서리 9">
            <a:extLst>
              <a:ext uri="{FF2B5EF4-FFF2-40B4-BE49-F238E27FC236}">
                <a16:creationId xmlns:a16="http://schemas.microsoft.com/office/drawing/2014/main" id="{D61F37DC-D262-449D-87DE-049051AB5D5E}"/>
              </a:ext>
            </a:extLst>
          </p:cNvPr>
          <p:cNvSpPr/>
          <p:nvPr/>
        </p:nvSpPr>
        <p:spPr>
          <a:xfrm>
            <a:off x="1473088" y="5624107"/>
            <a:ext cx="9245825" cy="742819"/>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11" name="TextBox 10">
            <a:extLst>
              <a:ext uri="{FF2B5EF4-FFF2-40B4-BE49-F238E27FC236}">
                <a16:creationId xmlns:a16="http://schemas.microsoft.com/office/drawing/2014/main" id="{ACA55A6B-6184-42F7-9500-9BC5645E7AD9}"/>
              </a:ext>
            </a:extLst>
          </p:cNvPr>
          <p:cNvSpPr txBox="1"/>
          <p:nvPr/>
        </p:nvSpPr>
        <p:spPr>
          <a:xfrm>
            <a:off x="1690694" y="5624107"/>
            <a:ext cx="1985838" cy="720069"/>
          </a:xfrm>
          <a:prstGeom prst="rect">
            <a:avLst/>
          </a:prstGeom>
          <a:noFill/>
        </p:spPr>
        <p:txBody>
          <a:bodyPr wrap="square" rtlCol="0">
            <a:spAutoFit/>
          </a:bodyPr>
          <a:lstStyle/>
          <a:p>
            <a:pPr>
              <a:lnSpc>
                <a:spcPct val="150000"/>
              </a:lnSpc>
              <a:buClr>
                <a:srgbClr val="FB867D"/>
              </a:buClr>
            </a:pPr>
            <a:r>
              <a:rPr lang="en-US" altLang="ko-KR" sz="1440" dirty="0">
                <a:solidFill>
                  <a:srgbClr val="000000"/>
                </a:solidFill>
                <a:latin typeface="Consolas" panose="020B0609020204030204" pitchFamily="49" charset="0"/>
              </a:rPr>
              <a:t>(</a:t>
            </a:r>
            <a:r>
              <a:rPr lang="en-US" altLang="ko-KR" sz="1440" dirty="0">
                <a:solidFill>
                  <a:srgbClr val="880000"/>
                </a:solidFill>
                <a:latin typeface="Consolas" panose="020B0609020204030204" pitchFamily="49" charset="0"/>
              </a:rPr>
              <a:t>'a'</a:t>
            </a:r>
            <a:r>
              <a:rPr lang="en-US" altLang="ko-KR" sz="1440" dirty="0">
                <a:solidFill>
                  <a:srgbClr val="000000"/>
                </a:solidFill>
                <a:latin typeface="Consolas" panose="020B0609020204030204" pitchFamily="49" charset="0"/>
              </a:rPr>
              <a:t>, </a:t>
            </a:r>
            <a:r>
              <a:rPr lang="en-US" altLang="ko-KR" sz="1440" dirty="0">
                <a:solidFill>
                  <a:srgbClr val="880000"/>
                </a:solidFill>
                <a:latin typeface="Consolas" panose="020B0609020204030204" pitchFamily="49" charset="0"/>
              </a:rPr>
              <a:t>'b'</a:t>
            </a:r>
            <a:r>
              <a:rPr lang="en-US" altLang="ko-KR" sz="1440" dirty="0">
                <a:solidFill>
                  <a:srgbClr val="000000"/>
                </a:solidFill>
                <a:latin typeface="Consolas" panose="020B0609020204030204" pitchFamily="49" charset="0"/>
              </a:rPr>
              <a:t>, </a:t>
            </a:r>
            <a:r>
              <a:rPr lang="en-US" altLang="ko-KR" sz="1440" dirty="0">
                <a:solidFill>
                  <a:srgbClr val="880000"/>
                </a:solidFill>
                <a:latin typeface="Consolas" panose="020B0609020204030204" pitchFamily="49" charset="0"/>
              </a:rPr>
              <a:t>'c’</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a:t>
            </a:r>
            <a:r>
              <a:rPr lang="en-US" altLang="ko-KR" sz="1440" dirty="0">
                <a:solidFill>
                  <a:srgbClr val="008800"/>
                </a:solidFill>
                <a:latin typeface="Consolas" panose="020B0609020204030204" pitchFamily="49" charset="0"/>
              </a:rPr>
              <a:t>1</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2</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3</a:t>
            </a:r>
            <a:r>
              <a:rPr lang="en-US" altLang="ko-KR" sz="1440" dirty="0">
                <a:solidFill>
                  <a:srgbClr val="000000"/>
                </a:solidFill>
                <a:latin typeface="Consolas" panose="020B0609020204030204" pitchFamily="49" charset="0"/>
              </a:rPr>
              <a:t>)</a:t>
            </a:r>
            <a:endParaRPr lang="en-US" altLang="ko-KR" sz="1440" dirty="0">
              <a:latin typeface="나눔스퀘어 Light" panose="020B0600000101010101" pitchFamily="50" charset="-127"/>
              <a:ea typeface="나눔스퀘어 Light" panose="020B0600000101010101" pitchFamily="50" charset="-127"/>
            </a:endParaRPr>
          </a:p>
        </p:txBody>
      </p:sp>
      <p:sp>
        <p:nvSpPr>
          <p:cNvPr id="4" name="TextBox 3">
            <a:extLst>
              <a:ext uri="{FF2B5EF4-FFF2-40B4-BE49-F238E27FC236}">
                <a16:creationId xmlns:a16="http://schemas.microsoft.com/office/drawing/2014/main" id="{A612BCF4-0812-4F1F-AA55-BAA4C5AB7992}"/>
              </a:ext>
            </a:extLst>
          </p:cNvPr>
          <p:cNvSpPr txBox="1"/>
          <p:nvPr/>
        </p:nvSpPr>
        <p:spPr>
          <a:xfrm>
            <a:off x="3676532" y="5844462"/>
            <a:ext cx="6824776" cy="350865"/>
          </a:xfrm>
          <a:prstGeom prst="rect">
            <a:avLst/>
          </a:prstGeom>
          <a:noFill/>
        </p:spPr>
        <p:txBody>
          <a:bodyPr wrap="square" rtlCol="0" anchor="ctr">
            <a:spAutoFit/>
          </a:bodyPr>
          <a:lstStyle/>
          <a:p>
            <a:r>
              <a:rPr lang="ko-KR" altLang="en-US" sz="1680" dirty="0">
                <a:latin typeface="나눔스퀘어 Light" panose="020B0600000101010101" pitchFamily="50" charset="-127"/>
                <a:ea typeface="나눔스퀘어 Light" panose="020B0600000101010101" pitchFamily="50" charset="-127"/>
              </a:rPr>
              <a:t>→ 각 데이터에서 첫번째</a:t>
            </a:r>
            <a:r>
              <a:rPr lang="en-US" altLang="ko-KR" sz="1680" dirty="0">
                <a:latin typeface="나눔스퀘어 Light" panose="020B0600000101010101" pitchFamily="50" charset="-127"/>
                <a:ea typeface="나눔스퀘어 Light" panose="020B0600000101010101" pitchFamily="50" charset="-127"/>
              </a:rPr>
              <a:t>, </a:t>
            </a:r>
            <a:r>
              <a:rPr lang="ko-KR" altLang="en-US" sz="1680" dirty="0">
                <a:latin typeface="나눔스퀘어 Light" panose="020B0600000101010101" pitchFamily="50" charset="-127"/>
                <a:ea typeface="나눔스퀘어 Light" panose="020B0600000101010101" pitchFamily="50" charset="-127"/>
              </a:rPr>
              <a:t>두번째 등장 원소들끼리 묶임</a:t>
            </a:r>
          </a:p>
        </p:txBody>
      </p:sp>
      <p:sp>
        <p:nvSpPr>
          <p:cNvPr id="13" name="사각형: 둥근 위쪽 모서리 12">
            <a:extLst>
              <a:ext uri="{FF2B5EF4-FFF2-40B4-BE49-F238E27FC236}">
                <a16:creationId xmlns:a16="http://schemas.microsoft.com/office/drawing/2014/main" id="{437010A2-C168-4604-B771-D50AF6B9C922}"/>
              </a:ext>
            </a:extLst>
          </p:cNvPr>
          <p:cNvSpPr/>
          <p:nvPr/>
        </p:nvSpPr>
        <p:spPr>
          <a:xfrm>
            <a:off x="1473088" y="1192927"/>
            <a:ext cx="9245825" cy="1075218"/>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14" name="TextBox 13">
            <a:extLst>
              <a:ext uri="{FF2B5EF4-FFF2-40B4-BE49-F238E27FC236}">
                <a16:creationId xmlns:a16="http://schemas.microsoft.com/office/drawing/2014/main" id="{EB3E659A-4F57-4953-BA0D-6693219BA770}"/>
              </a:ext>
            </a:extLst>
          </p:cNvPr>
          <p:cNvSpPr txBox="1"/>
          <p:nvPr/>
        </p:nvSpPr>
        <p:spPr>
          <a:xfrm>
            <a:off x="1690693" y="1192926"/>
            <a:ext cx="9073008" cy="1052468"/>
          </a:xfrm>
          <a:prstGeom prst="rect">
            <a:avLst/>
          </a:prstGeom>
          <a:noFill/>
        </p:spPr>
        <p:txBody>
          <a:bodyPr wrap="square" rtlCol="0">
            <a:spAutoFit/>
          </a:bodyPr>
          <a:lstStyle/>
          <a:p>
            <a:pPr>
              <a:lnSpc>
                <a:spcPct val="150000"/>
              </a:lnSpc>
              <a:buClr>
                <a:srgbClr val="FB867D"/>
              </a:buClr>
            </a:pPr>
            <a:r>
              <a:rPr lang="en-US" altLang="ko-KR" sz="1440" dirty="0" err="1">
                <a:solidFill>
                  <a:srgbClr val="000000"/>
                </a:solidFill>
                <a:latin typeface="Consolas" panose="020B0609020204030204" pitchFamily="49" charset="0"/>
              </a:rPr>
              <a:t>X,y</a:t>
            </a:r>
            <a:r>
              <a:rPr lang="en-US" altLang="ko-KR" sz="1440" dirty="0">
                <a:solidFill>
                  <a:srgbClr val="000000"/>
                </a:solidFill>
                <a:latin typeface="Consolas" panose="020B0609020204030204" pitchFamily="49" charset="0"/>
              </a:rPr>
              <a:t> = zip([</a:t>
            </a:r>
            <a:r>
              <a:rPr lang="en-US" altLang="ko-KR" sz="1440" dirty="0">
                <a:solidFill>
                  <a:srgbClr val="880000"/>
                </a:solidFill>
                <a:latin typeface="Consolas" panose="020B0609020204030204" pitchFamily="49" charset="0"/>
              </a:rPr>
              <a:t>'a'</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1</a:t>
            </a:r>
            <a:r>
              <a:rPr lang="en-US" altLang="ko-KR" sz="1440" dirty="0">
                <a:solidFill>
                  <a:srgbClr val="000000"/>
                </a:solidFill>
                <a:latin typeface="Consolas" panose="020B0609020204030204" pitchFamily="49" charset="0"/>
              </a:rPr>
              <a:t>], [</a:t>
            </a:r>
            <a:r>
              <a:rPr lang="en-US" altLang="ko-KR" sz="1440" dirty="0">
                <a:solidFill>
                  <a:srgbClr val="880000"/>
                </a:solidFill>
                <a:latin typeface="Consolas" panose="020B0609020204030204" pitchFamily="49" charset="0"/>
              </a:rPr>
              <a:t>'b'</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2</a:t>
            </a:r>
            <a:r>
              <a:rPr lang="en-US" altLang="ko-KR" sz="1440" dirty="0">
                <a:solidFill>
                  <a:srgbClr val="000000"/>
                </a:solidFill>
                <a:latin typeface="Consolas" panose="020B0609020204030204" pitchFamily="49" charset="0"/>
              </a:rPr>
              <a:t>], [</a:t>
            </a:r>
            <a:r>
              <a:rPr lang="en-US" altLang="ko-KR" sz="1440" dirty="0">
                <a:solidFill>
                  <a:srgbClr val="880000"/>
                </a:solidFill>
                <a:latin typeface="Consolas" panose="020B0609020204030204" pitchFamily="49" charset="0"/>
              </a:rPr>
              <a:t>'c'</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3</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print(X)</a:t>
            </a:r>
          </a:p>
          <a:p>
            <a:pPr>
              <a:lnSpc>
                <a:spcPct val="150000"/>
              </a:lnSpc>
              <a:buClr>
                <a:srgbClr val="FB867D"/>
              </a:buClr>
            </a:pPr>
            <a:r>
              <a:rPr lang="en-US" altLang="ko-KR" sz="1440" dirty="0">
                <a:solidFill>
                  <a:srgbClr val="000000"/>
                </a:solidFill>
                <a:latin typeface="Consolas" panose="020B0609020204030204" pitchFamily="49" charset="0"/>
              </a:rPr>
              <a:t>print(y)</a:t>
            </a:r>
            <a:endParaRPr lang="en-US" altLang="ko-KR" sz="1440" dirty="0">
              <a:latin typeface="나눔스퀘어 Light" panose="020B0600000101010101" pitchFamily="50" charset="-127"/>
              <a:ea typeface="나눔스퀘어 Light" panose="020B0600000101010101" pitchFamily="50" charset="-127"/>
            </a:endParaRPr>
          </a:p>
        </p:txBody>
      </p:sp>
      <p:sp>
        <p:nvSpPr>
          <p:cNvPr id="20" name="사각형: 둥근 위쪽 모서리 19">
            <a:extLst>
              <a:ext uri="{FF2B5EF4-FFF2-40B4-BE49-F238E27FC236}">
                <a16:creationId xmlns:a16="http://schemas.microsoft.com/office/drawing/2014/main" id="{3A023132-D6EE-46FE-AC08-8BD18B60E4FF}"/>
              </a:ext>
            </a:extLst>
          </p:cNvPr>
          <p:cNvSpPr/>
          <p:nvPr/>
        </p:nvSpPr>
        <p:spPr>
          <a:xfrm>
            <a:off x="1473088" y="2623588"/>
            <a:ext cx="9245825" cy="742819"/>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21" name="TextBox 20">
            <a:extLst>
              <a:ext uri="{FF2B5EF4-FFF2-40B4-BE49-F238E27FC236}">
                <a16:creationId xmlns:a16="http://schemas.microsoft.com/office/drawing/2014/main" id="{BAF37096-4D9D-4171-B900-FE61CBA4D439}"/>
              </a:ext>
            </a:extLst>
          </p:cNvPr>
          <p:cNvSpPr txBox="1"/>
          <p:nvPr/>
        </p:nvSpPr>
        <p:spPr>
          <a:xfrm>
            <a:off x="1690694" y="2623587"/>
            <a:ext cx="1985838" cy="720069"/>
          </a:xfrm>
          <a:prstGeom prst="rect">
            <a:avLst/>
          </a:prstGeom>
          <a:noFill/>
        </p:spPr>
        <p:txBody>
          <a:bodyPr wrap="square" rtlCol="0">
            <a:spAutoFit/>
          </a:bodyPr>
          <a:lstStyle/>
          <a:p>
            <a:pPr>
              <a:lnSpc>
                <a:spcPct val="150000"/>
              </a:lnSpc>
              <a:buClr>
                <a:srgbClr val="FB867D"/>
              </a:buClr>
            </a:pPr>
            <a:r>
              <a:rPr lang="en-US" altLang="ko-KR" sz="1440" dirty="0">
                <a:solidFill>
                  <a:srgbClr val="000000"/>
                </a:solidFill>
                <a:latin typeface="Consolas" panose="020B0609020204030204" pitchFamily="49" charset="0"/>
              </a:rPr>
              <a:t>(</a:t>
            </a:r>
            <a:r>
              <a:rPr lang="en-US" altLang="ko-KR" sz="1440" dirty="0">
                <a:solidFill>
                  <a:srgbClr val="880000"/>
                </a:solidFill>
                <a:latin typeface="Consolas" panose="020B0609020204030204" pitchFamily="49" charset="0"/>
              </a:rPr>
              <a:t>'a'</a:t>
            </a:r>
            <a:r>
              <a:rPr lang="en-US" altLang="ko-KR" sz="1440" dirty="0">
                <a:solidFill>
                  <a:srgbClr val="000000"/>
                </a:solidFill>
                <a:latin typeface="Consolas" panose="020B0609020204030204" pitchFamily="49" charset="0"/>
              </a:rPr>
              <a:t>, </a:t>
            </a:r>
            <a:r>
              <a:rPr lang="en-US" altLang="ko-KR" sz="1440" dirty="0">
                <a:solidFill>
                  <a:srgbClr val="880000"/>
                </a:solidFill>
                <a:latin typeface="Consolas" panose="020B0609020204030204" pitchFamily="49" charset="0"/>
              </a:rPr>
              <a:t>'b'</a:t>
            </a:r>
            <a:r>
              <a:rPr lang="en-US" altLang="ko-KR" sz="1440" dirty="0">
                <a:solidFill>
                  <a:srgbClr val="000000"/>
                </a:solidFill>
                <a:latin typeface="Consolas" panose="020B0609020204030204" pitchFamily="49" charset="0"/>
              </a:rPr>
              <a:t>, </a:t>
            </a:r>
            <a:r>
              <a:rPr lang="en-US" altLang="ko-KR" sz="1440" dirty="0">
                <a:solidFill>
                  <a:srgbClr val="880000"/>
                </a:solidFill>
                <a:latin typeface="Consolas" panose="020B0609020204030204" pitchFamily="49" charset="0"/>
              </a:rPr>
              <a:t>'c’</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a:t>
            </a:r>
            <a:r>
              <a:rPr lang="en-US" altLang="ko-KR" sz="1440" dirty="0">
                <a:solidFill>
                  <a:srgbClr val="008800"/>
                </a:solidFill>
                <a:latin typeface="Consolas" panose="020B0609020204030204" pitchFamily="49" charset="0"/>
              </a:rPr>
              <a:t>1</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2</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3</a:t>
            </a:r>
            <a:r>
              <a:rPr lang="en-US" altLang="ko-KR" sz="1440" dirty="0">
                <a:solidFill>
                  <a:srgbClr val="000000"/>
                </a:solidFill>
                <a:latin typeface="Consolas" panose="020B0609020204030204" pitchFamily="49" charset="0"/>
              </a:rPr>
              <a:t>)</a:t>
            </a:r>
            <a:endParaRPr lang="en-US" altLang="ko-KR" sz="1440" dirty="0">
              <a:latin typeface="나눔스퀘어 Light" panose="020B0600000101010101" pitchFamily="50" charset="-127"/>
              <a:ea typeface="나눔스퀘어 Light" panose="020B0600000101010101" pitchFamily="50" charset="-127"/>
            </a:endParaRPr>
          </a:p>
        </p:txBody>
      </p:sp>
      <p:sp>
        <p:nvSpPr>
          <p:cNvPr id="22" name="TextBox 21">
            <a:extLst>
              <a:ext uri="{FF2B5EF4-FFF2-40B4-BE49-F238E27FC236}">
                <a16:creationId xmlns:a16="http://schemas.microsoft.com/office/drawing/2014/main" id="{A83798CD-E2DA-4A1A-8274-552780D0C7AE}"/>
              </a:ext>
            </a:extLst>
          </p:cNvPr>
          <p:cNvSpPr txBox="1"/>
          <p:nvPr/>
        </p:nvSpPr>
        <p:spPr>
          <a:xfrm>
            <a:off x="3676532" y="2843942"/>
            <a:ext cx="6824776" cy="350865"/>
          </a:xfrm>
          <a:prstGeom prst="rect">
            <a:avLst/>
          </a:prstGeom>
          <a:noFill/>
        </p:spPr>
        <p:txBody>
          <a:bodyPr wrap="square" rtlCol="0" anchor="ctr">
            <a:spAutoFit/>
          </a:bodyPr>
          <a:lstStyle/>
          <a:p>
            <a:r>
              <a:rPr lang="ko-KR" altLang="en-US" sz="1680" dirty="0">
                <a:latin typeface="나눔스퀘어 Light" panose="020B0600000101010101" pitchFamily="50" charset="-127"/>
                <a:ea typeface="나눔스퀘어 Light" panose="020B0600000101010101" pitchFamily="50" charset="-127"/>
              </a:rPr>
              <a:t>→ 각 데이터에서 첫번째</a:t>
            </a:r>
            <a:r>
              <a:rPr lang="en-US" altLang="ko-KR" sz="1680" dirty="0">
                <a:latin typeface="나눔스퀘어 Light" panose="020B0600000101010101" pitchFamily="50" charset="-127"/>
                <a:ea typeface="나눔스퀘어 Light" panose="020B0600000101010101" pitchFamily="50" charset="-127"/>
              </a:rPr>
              <a:t>, </a:t>
            </a:r>
            <a:r>
              <a:rPr lang="ko-KR" altLang="en-US" sz="1680" dirty="0">
                <a:latin typeface="나눔스퀘어 Light" panose="020B0600000101010101" pitchFamily="50" charset="-127"/>
                <a:ea typeface="나눔스퀘어 Light" panose="020B0600000101010101" pitchFamily="50" charset="-127"/>
              </a:rPr>
              <a:t>두번째 등장 원소들끼리 묶임</a:t>
            </a:r>
          </a:p>
        </p:txBody>
      </p:sp>
      <p:sp>
        <p:nvSpPr>
          <p:cNvPr id="23" name="TextBox 22">
            <a:extLst>
              <a:ext uri="{FF2B5EF4-FFF2-40B4-BE49-F238E27FC236}">
                <a16:creationId xmlns:a16="http://schemas.microsoft.com/office/drawing/2014/main" id="{B9A7945B-7B9B-456F-A820-767EC82A6C71}"/>
              </a:ext>
            </a:extLst>
          </p:cNvPr>
          <p:cNvSpPr txBox="1"/>
          <p:nvPr/>
        </p:nvSpPr>
        <p:spPr>
          <a:xfrm>
            <a:off x="5836772" y="3856836"/>
            <a:ext cx="6824776" cy="350865"/>
          </a:xfrm>
          <a:prstGeom prst="rect">
            <a:avLst/>
          </a:prstGeom>
          <a:noFill/>
        </p:spPr>
        <p:txBody>
          <a:bodyPr wrap="square" rtlCol="0" anchor="ctr">
            <a:spAutoFit/>
          </a:bodyPr>
          <a:lstStyle/>
          <a:p>
            <a:r>
              <a:rPr lang="ko-KR" altLang="en-US" sz="1680" dirty="0">
                <a:latin typeface="나눔스퀘어 Light" panose="020B0600000101010101" pitchFamily="50" charset="-127"/>
                <a:ea typeface="나눔스퀘어 Light" panose="020B0600000101010101" pitchFamily="50" charset="-127"/>
              </a:rPr>
              <a:t>→ 리스트의 리스트 구성</a:t>
            </a:r>
          </a:p>
        </p:txBody>
      </p:sp>
      <p:sp>
        <p:nvSpPr>
          <p:cNvPr id="24" name="직사각형 23">
            <a:extLst>
              <a:ext uri="{FF2B5EF4-FFF2-40B4-BE49-F238E27FC236}">
                <a16:creationId xmlns:a16="http://schemas.microsoft.com/office/drawing/2014/main" id="{9E556371-7101-4F28-9C88-20C84349605B}"/>
              </a:ext>
            </a:extLst>
          </p:cNvPr>
          <p:cNvSpPr/>
          <p:nvPr/>
        </p:nvSpPr>
        <p:spPr>
          <a:xfrm>
            <a:off x="6646308" y="388455"/>
            <a:ext cx="2951449" cy="387798"/>
          </a:xfrm>
          <a:prstGeom prst="rect">
            <a:avLst/>
          </a:prstGeom>
        </p:spPr>
        <p:txBody>
          <a:bodyPr wrap="none">
            <a:spAutoFit/>
          </a:bodyPr>
          <a:lstStyle/>
          <a:p>
            <a:pPr algn="ctr" defTabSz="1097280">
              <a:defRPr/>
            </a:pPr>
            <a:r>
              <a:rPr lang="en-US" altLang="ko-KR" sz="1920" b="1" dirty="0">
                <a:ln>
                  <a:solidFill>
                    <a:prstClr val="white">
                      <a:alpha val="30000"/>
                    </a:prstClr>
                  </a:solidFill>
                </a:ln>
                <a:latin typeface="나눔스퀘어 Bold" panose="020B0600000101010101" pitchFamily="50" charset="-127"/>
                <a:ea typeface="나눔스퀘어 Bold" panose="020B0600000101010101" pitchFamily="50" charset="-127"/>
              </a:rPr>
              <a:t>Zip</a:t>
            </a:r>
            <a:r>
              <a:rPr lang="ko-KR" altLang="en-US" sz="1920" b="1" dirty="0">
                <a:ln>
                  <a:solidFill>
                    <a:prstClr val="white">
                      <a:alpha val="30000"/>
                    </a:prstClr>
                  </a:solidFill>
                </a:ln>
                <a:latin typeface="나눔스퀘어 Bold" panose="020B0600000101010101" pitchFamily="50" charset="-127"/>
                <a:ea typeface="나눔스퀘어 Bold" panose="020B0600000101010101" pitchFamily="50" charset="-127"/>
              </a:rPr>
              <a:t>함수를 이용하여 분리</a:t>
            </a:r>
            <a:endParaRPr lang="en-US" altLang="ko-KR" sz="1920" b="1" dirty="0">
              <a:ln>
                <a:solidFill>
                  <a:prstClr val="white">
                    <a:alpha val="30000"/>
                  </a:prstClr>
                </a:solidFill>
              </a:ln>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275722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3C1A047-F854-40AB-A65C-BD4C3D4441E1}"/>
              </a:ext>
            </a:extLst>
          </p:cNvPr>
          <p:cNvSpPr>
            <a:spLocks noGrp="1"/>
          </p:cNvSpPr>
          <p:nvPr>
            <p:ph type="sldNum" sz="quarter" idx="12"/>
          </p:nvPr>
        </p:nvSpPr>
        <p:spPr/>
        <p:txBody>
          <a:bodyPr/>
          <a:lstStyle/>
          <a:p>
            <a:fld id="{6469C651-7436-41FC-892A-299A4ABD617B}" type="slidenum">
              <a:rPr lang="ko-KR" altLang="en-US" smtClean="0"/>
              <a:pPr/>
              <a:t>53</a:t>
            </a:fld>
            <a:endParaRPr lang="ko-KR" altLang="en-US"/>
          </a:p>
        </p:txBody>
      </p:sp>
      <p:sp>
        <p:nvSpPr>
          <p:cNvPr id="15" name="직사각형 14">
            <a:extLst>
              <a:ext uri="{FF2B5EF4-FFF2-40B4-BE49-F238E27FC236}">
                <a16:creationId xmlns:a16="http://schemas.microsoft.com/office/drawing/2014/main" id="{9DC9D2EB-606A-4325-89D4-A81360E777A6}"/>
              </a:ext>
            </a:extLst>
          </p:cNvPr>
          <p:cNvSpPr/>
          <p:nvPr/>
        </p:nvSpPr>
        <p:spPr>
          <a:xfrm>
            <a:off x="2818023" y="161971"/>
            <a:ext cx="1659429" cy="535531"/>
          </a:xfrm>
          <a:prstGeom prst="rect">
            <a:avLst/>
          </a:prstGeom>
        </p:spPr>
        <p:txBody>
          <a:bodyPr wrap="none">
            <a:spAutoFit/>
          </a:bodyPr>
          <a:lstStyle/>
          <a:p>
            <a:pPr algn="ctr" defTabSz="1097280">
              <a:defRPr/>
            </a:pPr>
            <a:r>
              <a:rPr lang="ko-KR" altLang="en-US"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지도학습</a:t>
            </a:r>
            <a:endParaRPr lang="en-US" altLang="ko-KR"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endParaRPr>
          </a:p>
        </p:txBody>
      </p:sp>
      <p:cxnSp>
        <p:nvCxnSpPr>
          <p:cNvPr id="16" name="직선 연결선 15">
            <a:extLst>
              <a:ext uri="{FF2B5EF4-FFF2-40B4-BE49-F238E27FC236}">
                <a16:creationId xmlns:a16="http://schemas.microsoft.com/office/drawing/2014/main" id="{EEC806BC-0E8C-4A75-9A48-53E47C221974}"/>
              </a:ext>
            </a:extLst>
          </p:cNvPr>
          <p:cNvCxnSpPr>
            <a:cxnSpLocks/>
          </p:cNvCxnSpPr>
          <p:nvPr/>
        </p:nvCxnSpPr>
        <p:spPr>
          <a:xfrm>
            <a:off x="2942050" y="715968"/>
            <a:ext cx="14257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CB957A5F-81CD-45BE-A4E0-E382C63E5E35}"/>
              </a:ext>
            </a:extLst>
          </p:cNvPr>
          <p:cNvPicPr>
            <a:picLocks noChangeAspect="1"/>
          </p:cNvPicPr>
          <p:nvPr/>
        </p:nvPicPr>
        <p:blipFill>
          <a:blip r:embed="rId3"/>
          <a:stretch>
            <a:fillRect/>
          </a:stretch>
        </p:blipFill>
        <p:spPr>
          <a:xfrm>
            <a:off x="908494" y="270969"/>
            <a:ext cx="1789457" cy="617132"/>
          </a:xfrm>
          <a:prstGeom prst="rect">
            <a:avLst/>
          </a:prstGeom>
        </p:spPr>
      </p:pic>
      <p:sp>
        <p:nvSpPr>
          <p:cNvPr id="13" name="사각형: 둥근 위쪽 모서리 12">
            <a:extLst>
              <a:ext uri="{FF2B5EF4-FFF2-40B4-BE49-F238E27FC236}">
                <a16:creationId xmlns:a16="http://schemas.microsoft.com/office/drawing/2014/main" id="{437010A2-C168-4604-B771-D50AF6B9C922}"/>
              </a:ext>
            </a:extLst>
          </p:cNvPr>
          <p:cNvSpPr/>
          <p:nvPr/>
        </p:nvSpPr>
        <p:spPr>
          <a:xfrm>
            <a:off x="1473088" y="1192926"/>
            <a:ext cx="9245825" cy="2737208"/>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14" name="TextBox 13">
            <a:extLst>
              <a:ext uri="{FF2B5EF4-FFF2-40B4-BE49-F238E27FC236}">
                <a16:creationId xmlns:a16="http://schemas.microsoft.com/office/drawing/2014/main" id="{EB3E659A-4F57-4953-BA0D-6693219BA770}"/>
              </a:ext>
            </a:extLst>
          </p:cNvPr>
          <p:cNvSpPr txBox="1"/>
          <p:nvPr/>
        </p:nvSpPr>
        <p:spPr>
          <a:xfrm>
            <a:off x="1690693" y="1192927"/>
            <a:ext cx="9073008" cy="2714461"/>
          </a:xfrm>
          <a:prstGeom prst="rect">
            <a:avLst/>
          </a:prstGeom>
          <a:noFill/>
        </p:spPr>
        <p:txBody>
          <a:bodyPr wrap="square" rtlCol="0">
            <a:spAutoFit/>
          </a:bodyPr>
          <a:lstStyle/>
          <a:p>
            <a:pPr>
              <a:lnSpc>
                <a:spcPct val="150000"/>
              </a:lnSpc>
              <a:buClr>
                <a:srgbClr val="FB867D"/>
              </a:buClr>
            </a:pPr>
            <a:r>
              <a:rPr lang="en-US" altLang="ko-KR" sz="1440" b="1" dirty="0">
                <a:solidFill>
                  <a:srgbClr val="000000"/>
                </a:solidFill>
                <a:latin typeface="Consolas" panose="020B0609020204030204" pitchFamily="49" charset="0"/>
              </a:rPr>
              <a:t>import</a:t>
            </a:r>
            <a:r>
              <a:rPr lang="ko-KR" altLang="en-US" sz="1440" dirty="0">
                <a:solidFill>
                  <a:srgbClr val="000000"/>
                </a:solidFill>
                <a:latin typeface="Consolas" panose="020B0609020204030204" pitchFamily="49" charset="0"/>
              </a:rPr>
              <a:t> </a:t>
            </a:r>
            <a:r>
              <a:rPr lang="en-US" altLang="ko-KR" sz="1440" dirty="0">
                <a:solidFill>
                  <a:srgbClr val="000000"/>
                </a:solidFill>
                <a:latin typeface="Consolas" panose="020B0609020204030204" pitchFamily="49" charset="0"/>
              </a:rPr>
              <a:t>pandas </a:t>
            </a:r>
            <a:r>
              <a:rPr lang="en-US" altLang="ko-KR" sz="1440" b="1" dirty="0">
                <a:solidFill>
                  <a:srgbClr val="000000"/>
                </a:solidFill>
                <a:latin typeface="Consolas" panose="020B0609020204030204" pitchFamily="49" charset="0"/>
              </a:rPr>
              <a:t>as</a:t>
            </a:r>
            <a:r>
              <a:rPr lang="ko-KR" altLang="en-US" sz="1440" dirty="0">
                <a:solidFill>
                  <a:srgbClr val="000000"/>
                </a:solidFill>
                <a:latin typeface="Consolas" panose="020B0609020204030204" pitchFamily="49" charset="0"/>
              </a:rPr>
              <a:t> </a:t>
            </a:r>
            <a:r>
              <a:rPr lang="en-US" altLang="ko-KR" sz="1440" dirty="0">
                <a:solidFill>
                  <a:srgbClr val="000000"/>
                </a:solidFill>
                <a:latin typeface="Consolas" panose="020B0609020204030204" pitchFamily="49" charset="0"/>
              </a:rPr>
              <a:t>pd </a:t>
            </a:r>
          </a:p>
          <a:p>
            <a:pPr>
              <a:lnSpc>
                <a:spcPct val="150000"/>
              </a:lnSpc>
              <a:buClr>
                <a:srgbClr val="FB867D"/>
              </a:buClr>
            </a:pPr>
            <a:r>
              <a:rPr lang="en-US" altLang="ko-KR" sz="1440" dirty="0">
                <a:solidFill>
                  <a:srgbClr val="000000"/>
                </a:solidFill>
                <a:latin typeface="Consolas" panose="020B0609020204030204" pitchFamily="49" charset="0"/>
              </a:rPr>
              <a:t>values = [[</a:t>
            </a:r>
            <a:r>
              <a:rPr lang="en-US" altLang="ko-KR" sz="1440" dirty="0">
                <a:solidFill>
                  <a:srgbClr val="880000"/>
                </a:solidFill>
                <a:latin typeface="Consolas" panose="020B0609020204030204" pitchFamily="49" charset="0"/>
              </a:rPr>
              <a:t>'</a:t>
            </a:r>
            <a:r>
              <a:rPr lang="ko-KR" altLang="en-US" sz="1440" dirty="0">
                <a:solidFill>
                  <a:srgbClr val="880000"/>
                </a:solidFill>
                <a:latin typeface="Consolas" panose="020B0609020204030204" pitchFamily="49" charset="0"/>
              </a:rPr>
              <a:t>당신에게 드리는 마지막 혜택</a:t>
            </a:r>
            <a:r>
              <a:rPr lang="en-US" altLang="ko-KR" sz="1440" dirty="0">
                <a:solidFill>
                  <a:srgbClr val="880000"/>
                </a:solidFill>
                <a:latin typeface="Consolas" panose="020B0609020204030204" pitchFamily="49" charset="0"/>
              </a:rPr>
              <a:t>!'</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1</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a:t>
            </a:r>
            <a:r>
              <a:rPr lang="en-US" altLang="ko-KR" sz="1440" dirty="0">
                <a:solidFill>
                  <a:srgbClr val="880000"/>
                </a:solidFill>
                <a:latin typeface="Consolas" panose="020B0609020204030204" pitchFamily="49" charset="0"/>
              </a:rPr>
              <a:t>'</a:t>
            </a:r>
            <a:r>
              <a:rPr lang="ko-KR" altLang="en-US" sz="1440" dirty="0">
                <a:solidFill>
                  <a:srgbClr val="880000"/>
                </a:solidFill>
                <a:latin typeface="Consolas" panose="020B0609020204030204" pitchFamily="49" charset="0"/>
              </a:rPr>
              <a:t>내일 뵐 수 있을지 확인 </a:t>
            </a:r>
            <a:r>
              <a:rPr lang="ko-KR" altLang="en-US" sz="1440" dirty="0" err="1">
                <a:solidFill>
                  <a:srgbClr val="880000"/>
                </a:solidFill>
                <a:latin typeface="Consolas" panose="020B0609020204030204" pitchFamily="49" charset="0"/>
              </a:rPr>
              <a:t>부탁드</a:t>
            </a:r>
            <a:r>
              <a:rPr lang="en-US" altLang="ko-KR" sz="1440" dirty="0">
                <a:solidFill>
                  <a:srgbClr val="880000"/>
                </a:solidFill>
                <a:latin typeface="Consolas" panose="020B0609020204030204" pitchFamily="49" charset="0"/>
              </a:rPr>
              <a:t>...'</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0</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a:t>
            </a:r>
            <a:r>
              <a:rPr lang="en-US" altLang="ko-KR" sz="1440" dirty="0">
                <a:solidFill>
                  <a:srgbClr val="880000"/>
                </a:solidFill>
                <a:latin typeface="Consolas" panose="020B0609020204030204" pitchFamily="49" charset="0"/>
              </a:rPr>
              <a:t>'</a:t>
            </a:r>
            <a:r>
              <a:rPr lang="ko-KR" altLang="en-US" sz="1440" dirty="0">
                <a:solidFill>
                  <a:srgbClr val="880000"/>
                </a:solidFill>
                <a:latin typeface="Consolas" panose="020B0609020204030204" pitchFamily="49" charset="0"/>
              </a:rPr>
              <a:t>도연씨</a:t>
            </a:r>
            <a:r>
              <a:rPr lang="en-US" altLang="ko-KR" sz="1440" dirty="0">
                <a:solidFill>
                  <a:srgbClr val="880000"/>
                </a:solidFill>
                <a:latin typeface="Consolas" panose="020B0609020204030204" pitchFamily="49" charset="0"/>
              </a:rPr>
              <a:t>. </a:t>
            </a:r>
            <a:r>
              <a:rPr lang="ko-KR" altLang="en-US" sz="1440" dirty="0">
                <a:solidFill>
                  <a:srgbClr val="880000"/>
                </a:solidFill>
                <a:latin typeface="Consolas" panose="020B0609020204030204" pitchFamily="49" charset="0"/>
              </a:rPr>
              <a:t>잘 지내시죠</a:t>
            </a:r>
            <a:r>
              <a:rPr lang="en-US" altLang="ko-KR" sz="1440" dirty="0">
                <a:solidFill>
                  <a:srgbClr val="880000"/>
                </a:solidFill>
                <a:latin typeface="Consolas" panose="020B0609020204030204" pitchFamily="49" charset="0"/>
              </a:rPr>
              <a:t>? </a:t>
            </a:r>
            <a:r>
              <a:rPr lang="ko-KR" altLang="en-US" sz="1440" dirty="0">
                <a:solidFill>
                  <a:srgbClr val="880000"/>
                </a:solidFill>
                <a:latin typeface="Consolas" panose="020B0609020204030204" pitchFamily="49" charset="0"/>
              </a:rPr>
              <a:t>오랜만입</a:t>
            </a:r>
            <a:r>
              <a:rPr lang="en-US" altLang="ko-KR" sz="1440" dirty="0">
                <a:solidFill>
                  <a:srgbClr val="880000"/>
                </a:solidFill>
                <a:latin typeface="Consolas" panose="020B0609020204030204" pitchFamily="49" charset="0"/>
              </a:rPr>
              <a:t>...'</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0</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a:t>
            </a:r>
            <a:r>
              <a:rPr lang="en-US" altLang="ko-KR" sz="1440" dirty="0">
                <a:solidFill>
                  <a:srgbClr val="880000"/>
                </a:solidFill>
                <a:latin typeface="Consolas" panose="020B0609020204030204" pitchFamily="49" charset="0"/>
              </a:rPr>
              <a:t>'(</a:t>
            </a:r>
            <a:r>
              <a:rPr lang="ko-KR" altLang="en-US" sz="1440" dirty="0">
                <a:solidFill>
                  <a:srgbClr val="880000"/>
                </a:solidFill>
                <a:latin typeface="Consolas" panose="020B0609020204030204" pitchFamily="49" charset="0"/>
              </a:rPr>
              <a:t>광고</a:t>
            </a:r>
            <a:r>
              <a:rPr lang="en-US" altLang="ko-KR" sz="1440" dirty="0">
                <a:solidFill>
                  <a:srgbClr val="880000"/>
                </a:solidFill>
                <a:latin typeface="Consolas" panose="020B0609020204030204" pitchFamily="49" charset="0"/>
              </a:rPr>
              <a:t>) AI</a:t>
            </a:r>
            <a:r>
              <a:rPr lang="ko-KR" altLang="en-US" sz="1440" dirty="0">
                <a:solidFill>
                  <a:srgbClr val="880000"/>
                </a:solidFill>
                <a:latin typeface="Consolas" panose="020B0609020204030204" pitchFamily="49" charset="0"/>
              </a:rPr>
              <a:t>로 주가를 예측할 수 있다</a:t>
            </a:r>
            <a:r>
              <a:rPr lang="en-US" altLang="ko-KR" sz="1440" dirty="0">
                <a:solidFill>
                  <a:srgbClr val="880000"/>
                </a:solidFill>
                <a:latin typeface="Consolas" panose="020B0609020204030204" pitchFamily="49" charset="0"/>
              </a:rPr>
              <a:t>!'</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1</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columns = [</a:t>
            </a:r>
            <a:r>
              <a:rPr lang="en-US" altLang="ko-KR" sz="1440" dirty="0">
                <a:solidFill>
                  <a:srgbClr val="880000"/>
                </a:solidFill>
                <a:latin typeface="Consolas" panose="020B0609020204030204" pitchFamily="49" charset="0"/>
              </a:rPr>
              <a:t>'</a:t>
            </a:r>
            <a:r>
              <a:rPr lang="ko-KR" altLang="en-US" sz="1440" dirty="0">
                <a:solidFill>
                  <a:srgbClr val="880000"/>
                </a:solidFill>
                <a:latin typeface="Consolas" panose="020B0609020204030204" pitchFamily="49" charset="0"/>
              </a:rPr>
              <a:t>메일 본문</a:t>
            </a:r>
            <a:r>
              <a:rPr lang="en-US" altLang="ko-KR" sz="1440" dirty="0">
                <a:solidFill>
                  <a:srgbClr val="880000"/>
                </a:solidFill>
                <a:latin typeface="Consolas" panose="020B0609020204030204" pitchFamily="49" charset="0"/>
              </a:rPr>
              <a:t>'</a:t>
            </a:r>
            <a:r>
              <a:rPr lang="en-US" altLang="ko-KR" sz="1440" dirty="0">
                <a:solidFill>
                  <a:srgbClr val="000000"/>
                </a:solidFill>
                <a:latin typeface="Consolas" panose="020B0609020204030204" pitchFamily="49" charset="0"/>
              </a:rPr>
              <a:t>, </a:t>
            </a:r>
            <a:r>
              <a:rPr lang="en-US" altLang="ko-KR" sz="1440" dirty="0">
                <a:solidFill>
                  <a:srgbClr val="880000"/>
                </a:solidFill>
                <a:latin typeface="Consolas" panose="020B0609020204030204" pitchFamily="49" charset="0"/>
              </a:rPr>
              <a:t>'</a:t>
            </a:r>
            <a:r>
              <a:rPr lang="ko-KR" altLang="en-US" sz="1440" dirty="0">
                <a:solidFill>
                  <a:srgbClr val="880000"/>
                </a:solidFill>
                <a:latin typeface="Consolas" panose="020B0609020204030204" pitchFamily="49" charset="0"/>
              </a:rPr>
              <a:t>스팸 메일 유무</a:t>
            </a:r>
            <a:r>
              <a:rPr lang="en-US" altLang="ko-KR" sz="1440" dirty="0">
                <a:solidFill>
                  <a:srgbClr val="880000"/>
                </a:solidFill>
                <a:latin typeface="Consolas" panose="020B0609020204030204" pitchFamily="49" charset="0"/>
              </a:rPr>
              <a:t>’</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df = </a:t>
            </a:r>
            <a:r>
              <a:rPr lang="en-US" altLang="ko-KR" sz="1440" dirty="0" err="1">
                <a:solidFill>
                  <a:srgbClr val="000000"/>
                </a:solidFill>
                <a:latin typeface="Consolas" panose="020B0609020204030204" pitchFamily="49" charset="0"/>
              </a:rPr>
              <a:t>pd.DataFrame</a:t>
            </a:r>
            <a:r>
              <a:rPr lang="en-US" altLang="ko-KR" sz="1440" dirty="0">
                <a:solidFill>
                  <a:srgbClr val="000000"/>
                </a:solidFill>
                <a:latin typeface="Consolas" panose="020B0609020204030204" pitchFamily="49" charset="0"/>
              </a:rPr>
              <a:t>(values, columns=columns) </a:t>
            </a:r>
          </a:p>
          <a:p>
            <a:pPr>
              <a:lnSpc>
                <a:spcPct val="150000"/>
              </a:lnSpc>
              <a:buClr>
                <a:srgbClr val="FB867D"/>
              </a:buClr>
            </a:pPr>
            <a:r>
              <a:rPr lang="en-US" altLang="ko-KR" sz="1440" dirty="0">
                <a:solidFill>
                  <a:srgbClr val="000000"/>
                </a:solidFill>
                <a:latin typeface="Consolas" panose="020B0609020204030204" pitchFamily="49" charset="0"/>
              </a:rPr>
              <a:t>df</a:t>
            </a:r>
            <a:endParaRPr lang="en-US" altLang="ko-KR" sz="1440" dirty="0">
              <a:latin typeface="나눔스퀘어 Light" panose="020B0600000101010101" pitchFamily="50" charset="-127"/>
              <a:ea typeface="나눔스퀘어 Light" panose="020B0600000101010101" pitchFamily="50" charset="-127"/>
            </a:endParaRPr>
          </a:p>
        </p:txBody>
      </p:sp>
      <p:sp>
        <p:nvSpPr>
          <p:cNvPr id="24" name="직사각형 23">
            <a:extLst>
              <a:ext uri="{FF2B5EF4-FFF2-40B4-BE49-F238E27FC236}">
                <a16:creationId xmlns:a16="http://schemas.microsoft.com/office/drawing/2014/main" id="{9E556371-7101-4F28-9C88-20C84349605B}"/>
              </a:ext>
            </a:extLst>
          </p:cNvPr>
          <p:cNvSpPr/>
          <p:nvPr/>
        </p:nvSpPr>
        <p:spPr>
          <a:xfrm>
            <a:off x="6338537" y="388455"/>
            <a:ext cx="3567002" cy="387798"/>
          </a:xfrm>
          <a:prstGeom prst="rect">
            <a:avLst/>
          </a:prstGeom>
        </p:spPr>
        <p:txBody>
          <a:bodyPr wrap="none">
            <a:spAutoFit/>
          </a:bodyPr>
          <a:lstStyle/>
          <a:p>
            <a:pPr algn="ctr" defTabSz="1097280">
              <a:defRPr/>
            </a:pPr>
            <a:r>
              <a:rPr lang="ko-KR" altLang="en-US" sz="1920" b="1" dirty="0">
                <a:ln>
                  <a:solidFill>
                    <a:prstClr val="white">
                      <a:alpha val="30000"/>
                    </a:prstClr>
                  </a:solidFill>
                </a:ln>
                <a:latin typeface="나눔스퀘어 Bold" panose="020B0600000101010101" pitchFamily="50" charset="-127"/>
                <a:ea typeface="나눔스퀘어 Bold" panose="020B0600000101010101" pitchFamily="50" charset="-127"/>
              </a:rPr>
              <a:t>데이터프레임을 이용하여 분리</a:t>
            </a:r>
            <a:endParaRPr lang="en-US" altLang="ko-KR" sz="1920" b="1" dirty="0">
              <a:ln>
                <a:solidFill>
                  <a:prstClr val="white">
                    <a:alpha val="30000"/>
                  </a:prstClr>
                </a:solidFill>
              </a:ln>
              <a:latin typeface="나눔스퀘어 Bold" panose="020B0600000101010101" pitchFamily="50" charset="-127"/>
              <a:ea typeface="나눔스퀘어 Bold" panose="020B0600000101010101" pitchFamily="50" charset="-127"/>
            </a:endParaRPr>
          </a:p>
        </p:txBody>
      </p:sp>
      <p:pic>
        <p:nvPicPr>
          <p:cNvPr id="5" name="그림 4">
            <a:extLst>
              <a:ext uri="{FF2B5EF4-FFF2-40B4-BE49-F238E27FC236}">
                <a16:creationId xmlns:a16="http://schemas.microsoft.com/office/drawing/2014/main" id="{BD00818F-58AE-467D-9B1D-01F76F76B168}"/>
              </a:ext>
            </a:extLst>
          </p:cNvPr>
          <p:cNvPicPr>
            <a:picLocks noChangeAspect="1"/>
          </p:cNvPicPr>
          <p:nvPr/>
        </p:nvPicPr>
        <p:blipFill rotWithShape="1">
          <a:blip r:embed="rId4"/>
          <a:srcRect l="51574" t="43000" r="27163" b="38800"/>
          <a:stretch/>
        </p:blipFill>
        <p:spPr>
          <a:xfrm>
            <a:off x="1476008" y="4077610"/>
            <a:ext cx="4732770" cy="2278741"/>
          </a:xfrm>
          <a:prstGeom prst="rect">
            <a:avLst/>
          </a:prstGeom>
        </p:spPr>
      </p:pic>
    </p:spTree>
    <p:extLst>
      <p:ext uri="{BB962C8B-B14F-4D97-AF65-F5344CB8AC3E}">
        <p14:creationId xmlns:p14="http://schemas.microsoft.com/office/powerpoint/2010/main" val="4430026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3C1A047-F854-40AB-A65C-BD4C3D4441E1}"/>
              </a:ext>
            </a:extLst>
          </p:cNvPr>
          <p:cNvSpPr>
            <a:spLocks noGrp="1"/>
          </p:cNvSpPr>
          <p:nvPr>
            <p:ph type="sldNum" sz="quarter" idx="12"/>
          </p:nvPr>
        </p:nvSpPr>
        <p:spPr/>
        <p:txBody>
          <a:bodyPr/>
          <a:lstStyle/>
          <a:p>
            <a:fld id="{6469C651-7436-41FC-892A-299A4ABD617B}" type="slidenum">
              <a:rPr lang="ko-KR" altLang="en-US" smtClean="0"/>
              <a:pPr/>
              <a:t>54</a:t>
            </a:fld>
            <a:endParaRPr lang="ko-KR" altLang="en-US"/>
          </a:p>
        </p:txBody>
      </p:sp>
      <p:sp>
        <p:nvSpPr>
          <p:cNvPr id="15" name="직사각형 14">
            <a:extLst>
              <a:ext uri="{FF2B5EF4-FFF2-40B4-BE49-F238E27FC236}">
                <a16:creationId xmlns:a16="http://schemas.microsoft.com/office/drawing/2014/main" id="{9DC9D2EB-606A-4325-89D4-A81360E777A6}"/>
              </a:ext>
            </a:extLst>
          </p:cNvPr>
          <p:cNvSpPr/>
          <p:nvPr/>
        </p:nvSpPr>
        <p:spPr>
          <a:xfrm>
            <a:off x="2818023" y="161971"/>
            <a:ext cx="1659429" cy="535531"/>
          </a:xfrm>
          <a:prstGeom prst="rect">
            <a:avLst/>
          </a:prstGeom>
        </p:spPr>
        <p:txBody>
          <a:bodyPr wrap="none">
            <a:spAutoFit/>
          </a:bodyPr>
          <a:lstStyle/>
          <a:p>
            <a:pPr algn="ctr" defTabSz="1097280">
              <a:defRPr/>
            </a:pPr>
            <a:r>
              <a:rPr lang="ko-KR" altLang="en-US"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지도학습</a:t>
            </a:r>
            <a:endParaRPr lang="en-US" altLang="ko-KR"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endParaRPr>
          </a:p>
        </p:txBody>
      </p:sp>
      <p:cxnSp>
        <p:nvCxnSpPr>
          <p:cNvPr id="16" name="직선 연결선 15">
            <a:extLst>
              <a:ext uri="{FF2B5EF4-FFF2-40B4-BE49-F238E27FC236}">
                <a16:creationId xmlns:a16="http://schemas.microsoft.com/office/drawing/2014/main" id="{EEC806BC-0E8C-4A75-9A48-53E47C221974}"/>
              </a:ext>
            </a:extLst>
          </p:cNvPr>
          <p:cNvCxnSpPr>
            <a:cxnSpLocks/>
          </p:cNvCxnSpPr>
          <p:nvPr/>
        </p:nvCxnSpPr>
        <p:spPr>
          <a:xfrm>
            <a:off x="2942050" y="715968"/>
            <a:ext cx="14257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CB957A5F-81CD-45BE-A4E0-E382C63E5E35}"/>
              </a:ext>
            </a:extLst>
          </p:cNvPr>
          <p:cNvPicPr>
            <a:picLocks noChangeAspect="1"/>
          </p:cNvPicPr>
          <p:nvPr/>
        </p:nvPicPr>
        <p:blipFill>
          <a:blip r:embed="rId3"/>
          <a:stretch>
            <a:fillRect/>
          </a:stretch>
        </p:blipFill>
        <p:spPr>
          <a:xfrm>
            <a:off x="908494" y="270969"/>
            <a:ext cx="1789457" cy="617132"/>
          </a:xfrm>
          <a:prstGeom prst="rect">
            <a:avLst/>
          </a:prstGeom>
        </p:spPr>
      </p:pic>
      <p:sp>
        <p:nvSpPr>
          <p:cNvPr id="13" name="사각형: 둥근 위쪽 모서리 12">
            <a:extLst>
              <a:ext uri="{FF2B5EF4-FFF2-40B4-BE49-F238E27FC236}">
                <a16:creationId xmlns:a16="http://schemas.microsoft.com/office/drawing/2014/main" id="{437010A2-C168-4604-B771-D50AF6B9C922}"/>
              </a:ext>
            </a:extLst>
          </p:cNvPr>
          <p:cNvSpPr/>
          <p:nvPr/>
        </p:nvSpPr>
        <p:spPr>
          <a:xfrm>
            <a:off x="1473088" y="1873627"/>
            <a:ext cx="9245825" cy="1345068"/>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14" name="TextBox 13">
            <a:extLst>
              <a:ext uri="{FF2B5EF4-FFF2-40B4-BE49-F238E27FC236}">
                <a16:creationId xmlns:a16="http://schemas.microsoft.com/office/drawing/2014/main" id="{EB3E659A-4F57-4953-BA0D-6693219BA770}"/>
              </a:ext>
            </a:extLst>
          </p:cNvPr>
          <p:cNvSpPr txBox="1"/>
          <p:nvPr/>
        </p:nvSpPr>
        <p:spPr>
          <a:xfrm>
            <a:off x="1690693" y="1873629"/>
            <a:ext cx="9073008" cy="1386342"/>
          </a:xfrm>
          <a:prstGeom prst="rect">
            <a:avLst/>
          </a:prstGeom>
          <a:noFill/>
        </p:spPr>
        <p:txBody>
          <a:bodyPr wrap="square" rtlCol="0">
            <a:spAutoFit/>
          </a:bodyPr>
          <a:lstStyle/>
          <a:p>
            <a:pPr>
              <a:lnSpc>
                <a:spcPct val="150000"/>
              </a:lnSpc>
              <a:buClr>
                <a:srgbClr val="FB867D"/>
              </a:buClr>
            </a:pPr>
            <a:r>
              <a:rPr lang="en-US" altLang="ko-KR" sz="1440" dirty="0">
                <a:solidFill>
                  <a:srgbClr val="000000"/>
                </a:solidFill>
                <a:latin typeface="Consolas" panose="020B0609020204030204" pitchFamily="49" charset="0"/>
              </a:rPr>
              <a:t>X=df['</a:t>
            </a:r>
            <a:r>
              <a:rPr lang="ko-KR" altLang="en-US" sz="1440" dirty="0">
                <a:solidFill>
                  <a:srgbClr val="000000"/>
                </a:solidFill>
                <a:latin typeface="Consolas" panose="020B0609020204030204" pitchFamily="49" charset="0"/>
              </a:rPr>
              <a:t>메일 본문</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y=df['</a:t>
            </a:r>
            <a:r>
              <a:rPr lang="ko-KR" altLang="en-US" sz="1440" dirty="0">
                <a:solidFill>
                  <a:srgbClr val="000000"/>
                </a:solidFill>
                <a:latin typeface="Consolas" panose="020B0609020204030204" pitchFamily="49" charset="0"/>
              </a:rPr>
              <a:t>스팸 메일 유무</a:t>
            </a:r>
            <a:r>
              <a:rPr lang="en-US" altLang="ko-KR" sz="1440" dirty="0">
                <a:solidFill>
                  <a:srgbClr val="000000"/>
                </a:solidFill>
                <a:latin typeface="Consolas" panose="020B0609020204030204" pitchFamily="49" charset="0"/>
              </a:rPr>
              <a:t>’]</a:t>
            </a:r>
          </a:p>
          <a:p>
            <a:pPr>
              <a:lnSpc>
                <a:spcPct val="150000"/>
              </a:lnSpc>
              <a:buClr>
                <a:srgbClr val="FB867D"/>
              </a:buClr>
            </a:pPr>
            <a:r>
              <a:rPr lang="en-US" altLang="ko-KR" sz="1440" b="1" dirty="0">
                <a:solidFill>
                  <a:srgbClr val="000000"/>
                </a:solidFill>
                <a:latin typeface="Consolas" panose="020B0609020204030204" pitchFamily="49" charset="0"/>
              </a:rPr>
              <a:t>print</a:t>
            </a:r>
            <a:r>
              <a:rPr lang="en-US" altLang="ko-KR" sz="1440" dirty="0">
                <a:solidFill>
                  <a:srgbClr val="000000"/>
                </a:solidFill>
                <a:latin typeface="Consolas" panose="020B0609020204030204" pitchFamily="49" charset="0"/>
              </a:rPr>
              <a:t>(X)</a:t>
            </a:r>
          </a:p>
          <a:p>
            <a:pPr>
              <a:lnSpc>
                <a:spcPct val="150000"/>
              </a:lnSpc>
              <a:buClr>
                <a:srgbClr val="FB867D"/>
              </a:buClr>
            </a:pPr>
            <a:r>
              <a:rPr lang="en-US" altLang="ko-KR" sz="1440" b="1" dirty="0">
                <a:solidFill>
                  <a:srgbClr val="000000"/>
                </a:solidFill>
                <a:latin typeface="Consolas" panose="020B0609020204030204" pitchFamily="49" charset="0"/>
              </a:rPr>
              <a:t>print</a:t>
            </a:r>
            <a:r>
              <a:rPr lang="en-US" altLang="ko-KR" sz="1440" dirty="0">
                <a:solidFill>
                  <a:srgbClr val="000000"/>
                </a:solidFill>
                <a:latin typeface="Consolas" panose="020B0609020204030204" pitchFamily="49" charset="0"/>
              </a:rPr>
              <a:t>(y)</a:t>
            </a:r>
          </a:p>
        </p:txBody>
      </p:sp>
      <p:sp>
        <p:nvSpPr>
          <p:cNvPr id="24" name="직사각형 23">
            <a:extLst>
              <a:ext uri="{FF2B5EF4-FFF2-40B4-BE49-F238E27FC236}">
                <a16:creationId xmlns:a16="http://schemas.microsoft.com/office/drawing/2014/main" id="{9E556371-7101-4F28-9C88-20C84349605B}"/>
              </a:ext>
            </a:extLst>
          </p:cNvPr>
          <p:cNvSpPr/>
          <p:nvPr/>
        </p:nvSpPr>
        <p:spPr>
          <a:xfrm>
            <a:off x="6338537" y="388455"/>
            <a:ext cx="3567002" cy="387798"/>
          </a:xfrm>
          <a:prstGeom prst="rect">
            <a:avLst/>
          </a:prstGeom>
        </p:spPr>
        <p:txBody>
          <a:bodyPr wrap="none">
            <a:spAutoFit/>
          </a:bodyPr>
          <a:lstStyle/>
          <a:p>
            <a:pPr algn="ctr" defTabSz="1097280">
              <a:defRPr/>
            </a:pPr>
            <a:r>
              <a:rPr lang="ko-KR" altLang="en-US" sz="1920" b="1" dirty="0">
                <a:ln>
                  <a:solidFill>
                    <a:prstClr val="white">
                      <a:alpha val="30000"/>
                    </a:prstClr>
                  </a:solidFill>
                </a:ln>
                <a:latin typeface="나눔스퀘어 Bold" panose="020B0600000101010101" pitchFamily="50" charset="-127"/>
                <a:ea typeface="나눔스퀘어 Bold" panose="020B0600000101010101" pitchFamily="50" charset="-127"/>
              </a:rPr>
              <a:t>데이터프레임을 이용하여 분리</a:t>
            </a:r>
            <a:endParaRPr lang="en-US" altLang="ko-KR" sz="1920" b="1" dirty="0">
              <a:ln>
                <a:solidFill>
                  <a:prstClr val="white">
                    <a:alpha val="30000"/>
                  </a:prstClr>
                </a:solidFill>
              </a:ln>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6372E99E-FA13-42BC-8122-25096CAC3F2B}"/>
              </a:ext>
            </a:extLst>
          </p:cNvPr>
          <p:cNvSpPr txBox="1"/>
          <p:nvPr/>
        </p:nvSpPr>
        <p:spPr>
          <a:xfrm>
            <a:off x="1473088" y="1191359"/>
            <a:ext cx="6824776" cy="609398"/>
          </a:xfrm>
          <a:prstGeom prst="rect">
            <a:avLst/>
          </a:prstGeom>
          <a:noFill/>
        </p:spPr>
        <p:txBody>
          <a:bodyPr wrap="square" rtlCol="0" anchor="ctr">
            <a:spAutoFit/>
          </a:bodyPr>
          <a:lstStyle/>
          <a:p>
            <a:r>
              <a:rPr lang="ko-KR" altLang="en-US" sz="1680" dirty="0">
                <a:latin typeface="나눔스퀘어 Light" panose="020B0600000101010101" pitchFamily="50" charset="-127"/>
                <a:ea typeface="나눔스퀘어 Light" panose="020B0600000101010101" pitchFamily="50" charset="-127"/>
              </a:rPr>
              <a:t>→ 데이터프레임은 열의 이름으로 각 열에 접근 가능</a:t>
            </a:r>
            <a:r>
              <a:rPr lang="en-US" altLang="ko-KR" sz="1680" dirty="0">
                <a:latin typeface="나눔스퀘어 Light" panose="020B0600000101010101" pitchFamily="50" charset="-127"/>
                <a:ea typeface="나눔스퀘어 Light" panose="020B0600000101010101" pitchFamily="50" charset="-127"/>
              </a:rPr>
              <a:t>, </a:t>
            </a:r>
            <a:r>
              <a:rPr lang="ko-KR" altLang="en-US" sz="1680" dirty="0">
                <a:latin typeface="나눔스퀘어 Light" panose="020B0600000101010101" pitchFamily="50" charset="-127"/>
                <a:ea typeface="나눔스퀘어 Light" panose="020B0600000101010101" pitchFamily="50" charset="-127"/>
              </a:rPr>
              <a:t>이를 이용해 </a:t>
            </a:r>
            <a:r>
              <a:rPr lang="en-US" altLang="ko-KR" sz="1680" dirty="0" err="1">
                <a:latin typeface="나눔스퀘어 Light" panose="020B0600000101010101" pitchFamily="50" charset="-127"/>
                <a:ea typeface="나눔스퀘어 Light" panose="020B0600000101010101" pitchFamily="50" charset="-127"/>
              </a:rPr>
              <a:t>x,y</a:t>
            </a:r>
            <a:r>
              <a:rPr lang="en-US" altLang="ko-KR" sz="1680" dirty="0">
                <a:latin typeface="나눔스퀘어 Light" panose="020B0600000101010101" pitchFamily="50" charset="-127"/>
                <a:ea typeface="나눔스퀘어 Light" panose="020B0600000101010101" pitchFamily="50" charset="-127"/>
              </a:rPr>
              <a:t> </a:t>
            </a:r>
            <a:r>
              <a:rPr lang="ko-KR" altLang="en-US" sz="1680" dirty="0">
                <a:latin typeface="나눔스퀘어 Light" panose="020B0600000101010101" pitchFamily="50" charset="-127"/>
                <a:ea typeface="나눔스퀘어 Light" panose="020B0600000101010101" pitchFamily="50" charset="-127"/>
              </a:rPr>
              <a:t>분리</a:t>
            </a:r>
          </a:p>
        </p:txBody>
      </p:sp>
      <p:sp>
        <p:nvSpPr>
          <p:cNvPr id="11" name="사각형: 둥근 위쪽 모서리 10">
            <a:extLst>
              <a:ext uri="{FF2B5EF4-FFF2-40B4-BE49-F238E27FC236}">
                <a16:creationId xmlns:a16="http://schemas.microsoft.com/office/drawing/2014/main" id="{2B8B2D25-BD98-473C-BCC5-F940BC82D282}"/>
              </a:ext>
            </a:extLst>
          </p:cNvPr>
          <p:cNvSpPr/>
          <p:nvPr/>
        </p:nvSpPr>
        <p:spPr>
          <a:xfrm>
            <a:off x="1473088" y="3515410"/>
            <a:ext cx="9245825" cy="3342590"/>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12" name="TextBox 11">
            <a:extLst>
              <a:ext uri="{FF2B5EF4-FFF2-40B4-BE49-F238E27FC236}">
                <a16:creationId xmlns:a16="http://schemas.microsoft.com/office/drawing/2014/main" id="{9570879F-A9FF-4EA4-9DA0-617576BCEFF1}"/>
              </a:ext>
            </a:extLst>
          </p:cNvPr>
          <p:cNvSpPr txBox="1"/>
          <p:nvPr/>
        </p:nvSpPr>
        <p:spPr>
          <a:xfrm>
            <a:off x="1622600" y="3515409"/>
            <a:ext cx="9073008" cy="3379258"/>
          </a:xfrm>
          <a:prstGeom prst="rect">
            <a:avLst/>
          </a:prstGeom>
          <a:noFill/>
        </p:spPr>
        <p:txBody>
          <a:bodyPr wrap="square" rtlCol="0">
            <a:spAutoFit/>
          </a:bodyPr>
          <a:lstStyle/>
          <a:p>
            <a:pPr>
              <a:lnSpc>
                <a:spcPct val="150000"/>
              </a:lnSpc>
              <a:buClr>
                <a:srgbClr val="FB867D"/>
              </a:buClr>
            </a:pPr>
            <a:r>
              <a:rPr lang="en-US" altLang="ko-KR" sz="1440" dirty="0">
                <a:solidFill>
                  <a:srgbClr val="008800"/>
                </a:solidFill>
                <a:latin typeface="Consolas" panose="020B0609020204030204" pitchFamily="49" charset="0"/>
              </a:rPr>
              <a:t>0</a:t>
            </a:r>
            <a:r>
              <a:rPr lang="ko-KR" altLang="en-US" sz="1440" dirty="0">
                <a:solidFill>
                  <a:srgbClr val="000000"/>
                </a:solidFill>
                <a:latin typeface="Consolas" panose="020B0609020204030204" pitchFamily="49" charset="0"/>
              </a:rPr>
              <a:t> 당신에게 드리는 마지막 혜택</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8800"/>
                </a:solidFill>
                <a:latin typeface="Consolas" panose="020B0609020204030204" pitchFamily="49" charset="0"/>
              </a:rPr>
              <a:t>1</a:t>
            </a:r>
            <a:r>
              <a:rPr lang="ko-KR" altLang="en-US" sz="1440" dirty="0">
                <a:solidFill>
                  <a:srgbClr val="000000"/>
                </a:solidFill>
                <a:latin typeface="Consolas" panose="020B0609020204030204" pitchFamily="49" charset="0"/>
              </a:rPr>
              <a:t> 내일 뵐 수 있을지 확인 </a:t>
            </a:r>
            <a:r>
              <a:rPr lang="ko-KR" altLang="en-US" sz="1440" dirty="0" err="1">
                <a:solidFill>
                  <a:srgbClr val="000000"/>
                </a:solidFill>
                <a:latin typeface="Consolas" panose="020B0609020204030204" pitchFamily="49" charset="0"/>
              </a:rPr>
              <a:t>부탁드</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8800"/>
                </a:solidFill>
                <a:latin typeface="Consolas" panose="020B0609020204030204" pitchFamily="49" charset="0"/>
              </a:rPr>
              <a:t>2</a:t>
            </a:r>
            <a:r>
              <a:rPr lang="ko-KR" altLang="en-US" sz="1440" dirty="0">
                <a:solidFill>
                  <a:srgbClr val="000000"/>
                </a:solidFill>
                <a:latin typeface="Consolas" panose="020B0609020204030204" pitchFamily="49" charset="0"/>
              </a:rPr>
              <a:t> 도연씨</a:t>
            </a:r>
            <a:r>
              <a:rPr lang="en-US" altLang="ko-KR" sz="1440" dirty="0">
                <a:solidFill>
                  <a:srgbClr val="000000"/>
                </a:solidFill>
                <a:latin typeface="Consolas" panose="020B0609020204030204" pitchFamily="49" charset="0"/>
              </a:rPr>
              <a:t>. </a:t>
            </a:r>
            <a:r>
              <a:rPr lang="ko-KR" altLang="en-US" sz="1440" dirty="0">
                <a:solidFill>
                  <a:srgbClr val="000000"/>
                </a:solidFill>
                <a:latin typeface="Consolas" panose="020B0609020204030204" pitchFamily="49" charset="0"/>
              </a:rPr>
              <a:t>잘 지내시죠</a:t>
            </a:r>
            <a:r>
              <a:rPr lang="en-US" altLang="ko-KR" sz="1440" dirty="0">
                <a:solidFill>
                  <a:srgbClr val="000000"/>
                </a:solidFill>
                <a:latin typeface="Consolas" panose="020B0609020204030204" pitchFamily="49" charset="0"/>
              </a:rPr>
              <a:t>? </a:t>
            </a:r>
            <a:r>
              <a:rPr lang="ko-KR" altLang="en-US" sz="1440" dirty="0">
                <a:solidFill>
                  <a:srgbClr val="000000"/>
                </a:solidFill>
                <a:latin typeface="Consolas" panose="020B0609020204030204" pitchFamily="49" charset="0"/>
              </a:rPr>
              <a:t>오랜만입</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8800"/>
                </a:solidFill>
                <a:latin typeface="Consolas" panose="020B0609020204030204" pitchFamily="49" charset="0"/>
              </a:rPr>
              <a:t>3</a:t>
            </a:r>
            <a:r>
              <a:rPr lang="ko-KR" altLang="en-US" sz="1440" dirty="0">
                <a:solidFill>
                  <a:srgbClr val="000000"/>
                </a:solidFill>
                <a:latin typeface="Consolas" panose="020B0609020204030204" pitchFamily="49" charset="0"/>
              </a:rPr>
              <a:t> </a:t>
            </a:r>
            <a:r>
              <a:rPr lang="en-US" altLang="ko-KR" sz="1440" dirty="0">
                <a:solidFill>
                  <a:srgbClr val="000000"/>
                </a:solidFill>
                <a:latin typeface="Consolas" panose="020B0609020204030204" pitchFamily="49" charset="0"/>
              </a:rPr>
              <a:t>(</a:t>
            </a:r>
            <a:r>
              <a:rPr lang="ko-KR" altLang="en-US" sz="1440" dirty="0">
                <a:solidFill>
                  <a:srgbClr val="000000"/>
                </a:solidFill>
                <a:latin typeface="Consolas" panose="020B0609020204030204" pitchFamily="49" charset="0"/>
              </a:rPr>
              <a:t>광고</a:t>
            </a:r>
            <a:r>
              <a:rPr lang="en-US" altLang="ko-KR" sz="1440" dirty="0">
                <a:solidFill>
                  <a:srgbClr val="000000"/>
                </a:solidFill>
                <a:latin typeface="Consolas" panose="020B0609020204030204" pitchFamily="49" charset="0"/>
              </a:rPr>
              <a:t>) AI</a:t>
            </a:r>
            <a:r>
              <a:rPr lang="ko-KR" altLang="en-US" sz="1440" dirty="0">
                <a:solidFill>
                  <a:srgbClr val="000000"/>
                </a:solidFill>
                <a:latin typeface="Consolas" panose="020B0609020204030204" pitchFamily="49" charset="0"/>
              </a:rPr>
              <a:t>로 주가를 예측할 수 있다</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Name: </a:t>
            </a:r>
            <a:r>
              <a:rPr lang="ko-KR" altLang="en-US" sz="1440" dirty="0">
                <a:solidFill>
                  <a:srgbClr val="000000"/>
                </a:solidFill>
                <a:latin typeface="Consolas" panose="020B0609020204030204" pitchFamily="49" charset="0"/>
              </a:rPr>
              <a:t>메일 본문</a:t>
            </a:r>
            <a:r>
              <a:rPr lang="en-US" altLang="ko-KR" sz="1440" dirty="0">
                <a:solidFill>
                  <a:srgbClr val="000000"/>
                </a:solidFill>
                <a:latin typeface="Consolas" panose="020B0609020204030204" pitchFamily="49" charset="0"/>
              </a:rPr>
              <a:t>, </a:t>
            </a:r>
            <a:r>
              <a:rPr lang="en-US" altLang="ko-KR" sz="1440" dirty="0" err="1">
                <a:solidFill>
                  <a:srgbClr val="000000"/>
                </a:solidFill>
                <a:latin typeface="Consolas" panose="020B0609020204030204" pitchFamily="49" charset="0"/>
              </a:rPr>
              <a:t>dtype</a:t>
            </a:r>
            <a:r>
              <a:rPr lang="en-US" altLang="ko-KR" sz="1440" dirty="0">
                <a:solidFill>
                  <a:srgbClr val="000000"/>
                </a:solidFill>
                <a:latin typeface="Consolas" panose="020B0609020204030204" pitchFamily="49" charset="0"/>
              </a:rPr>
              <a:t>: </a:t>
            </a:r>
            <a:r>
              <a:rPr lang="en-US" altLang="ko-KR" sz="1440" b="1" dirty="0">
                <a:solidFill>
                  <a:srgbClr val="000000"/>
                </a:solidFill>
                <a:latin typeface="Consolas" panose="020B0609020204030204" pitchFamily="49" charset="0"/>
              </a:rPr>
              <a:t>object</a:t>
            </a:r>
          </a:p>
          <a:p>
            <a:pPr>
              <a:lnSpc>
                <a:spcPct val="150000"/>
              </a:lnSpc>
              <a:buClr>
                <a:srgbClr val="FB867D"/>
              </a:buClr>
            </a:pPr>
            <a:r>
              <a:rPr lang="en-US" altLang="ko-KR" sz="1440" dirty="0">
                <a:solidFill>
                  <a:srgbClr val="000000"/>
                </a:solidFill>
                <a:latin typeface="Consolas" panose="020B0609020204030204" pitchFamily="49" charset="0"/>
              </a:rPr>
              <a:t>0 1 </a:t>
            </a:r>
          </a:p>
          <a:p>
            <a:pPr>
              <a:lnSpc>
                <a:spcPct val="150000"/>
              </a:lnSpc>
              <a:buClr>
                <a:srgbClr val="FB867D"/>
              </a:buClr>
            </a:pPr>
            <a:r>
              <a:rPr lang="en-US" altLang="ko-KR" sz="1440" dirty="0">
                <a:solidFill>
                  <a:srgbClr val="000000"/>
                </a:solidFill>
                <a:latin typeface="Consolas" panose="020B0609020204030204" pitchFamily="49" charset="0"/>
              </a:rPr>
              <a:t>1 0 </a:t>
            </a:r>
          </a:p>
          <a:p>
            <a:pPr>
              <a:lnSpc>
                <a:spcPct val="150000"/>
              </a:lnSpc>
              <a:buClr>
                <a:srgbClr val="FB867D"/>
              </a:buClr>
            </a:pPr>
            <a:r>
              <a:rPr lang="en-US" altLang="ko-KR" sz="1440" dirty="0">
                <a:solidFill>
                  <a:srgbClr val="000000"/>
                </a:solidFill>
                <a:latin typeface="Consolas" panose="020B0609020204030204" pitchFamily="49" charset="0"/>
              </a:rPr>
              <a:t>2 0 </a:t>
            </a:r>
          </a:p>
          <a:p>
            <a:pPr>
              <a:lnSpc>
                <a:spcPct val="150000"/>
              </a:lnSpc>
              <a:buClr>
                <a:srgbClr val="FB867D"/>
              </a:buClr>
            </a:pPr>
            <a:r>
              <a:rPr lang="en-US" altLang="ko-KR" sz="1440" dirty="0">
                <a:solidFill>
                  <a:srgbClr val="000000"/>
                </a:solidFill>
                <a:latin typeface="Consolas" panose="020B0609020204030204" pitchFamily="49" charset="0"/>
              </a:rPr>
              <a:t>3 1 </a:t>
            </a:r>
          </a:p>
          <a:p>
            <a:pPr>
              <a:lnSpc>
                <a:spcPct val="150000"/>
              </a:lnSpc>
              <a:buClr>
                <a:srgbClr val="FB867D"/>
              </a:buClr>
            </a:pPr>
            <a:r>
              <a:rPr lang="en-US" altLang="ko-KR" sz="1440" dirty="0">
                <a:solidFill>
                  <a:srgbClr val="000000"/>
                </a:solidFill>
                <a:latin typeface="Consolas" panose="020B0609020204030204" pitchFamily="49" charset="0"/>
              </a:rPr>
              <a:t>Name: </a:t>
            </a:r>
            <a:r>
              <a:rPr lang="ko-KR" altLang="en-US" sz="1440" dirty="0">
                <a:solidFill>
                  <a:srgbClr val="000000"/>
                </a:solidFill>
                <a:latin typeface="Consolas" panose="020B0609020204030204" pitchFamily="49" charset="0"/>
              </a:rPr>
              <a:t>스팸 메일 유무</a:t>
            </a:r>
            <a:r>
              <a:rPr lang="en-US" altLang="ko-KR" sz="1440" dirty="0">
                <a:solidFill>
                  <a:srgbClr val="000000"/>
                </a:solidFill>
                <a:latin typeface="Consolas" panose="020B0609020204030204" pitchFamily="49" charset="0"/>
              </a:rPr>
              <a:t>, </a:t>
            </a:r>
            <a:r>
              <a:rPr lang="en-US" altLang="ko-KR" sz="1440" dirty="0" err="1">
                <a:solidFill>
                  <a:srgbClr val="000000"/>
                </a:solidFill>
                <a:latin typeface="Consolas" panose="020B0609020204030204" pitchFamily="49" charset="0"/>
              </a:rPr>
              <a:t>dtype</a:t>
            </a:r>
            <a:r>
              <a:rPr lang="en-US" altLang="ko-KR" sz="1440" dirty="0">
                <a:solidFill>
                  <a:srgbClr val="000000"/>
                </a:solidFill>
                <a:latin typeface="Consolas" panose="020B0609020204030204" pitchFamily="49" charset="0"/>
              </a:rPr>
              <a:t>: int64</a:t>
            </a:r>
            <a:endParaRPr lang="en-US" altLang="ko-KR" sz="1440" dirty="0">
              <a:latin typeface="나눔스퀘어 Light" panose="020B0600000101010101" pitchFamily="50" charset="-127"/>
              <a:ea typeface="나눔스퀘어 Light" panose="020B0600000101010101" pitchFamily="50" charset="-127"/>
            </a:endParaRPr>
          </a:p>
        </p:txBody>
      </p:sp>
    </p:spTree>
    <p:extLst>
      <p:ext uri="{BB962C8B-B14F-4D97-AF65-F5344CB8AC3E}">
        <p14:creationId xmlns:p14="http://schemas.microsoft.com/office/powerpoint/2010/main" val="1632679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3C1A047-F854-40AB-A65C-BD4C3D4441E1}"/>
              </a:ext>
            </a:extLst>
          </p:cNvPr>
          <p:cNvSpPr>
            <a:spLocks noGrp="1"/>
          </p:cNvSpPr>
          <p:nvPr>
            <p:ph type="sldNum" sz="quarter" idx="12"/>
          </p:nvPr>
        </p:nvSpPr>
        <p:spPr/>
        <p:txBody>
          <a:bodyPr/>
          <a:lstStyle/>
          <a:p>
            <a:fld id="{6469C651-7436-41FC-892A-299A4ABD617B}" type="slidenum">
              <a:rPr lang="ko-KR" altLang="en-US" smtClean="0"/>
              <a:pPr/>
              <a:t>55</a:t>
            </a:fld>
            <a:endParaRPr lang="ko-KR" altLang="en-US"/>
          </a:p>
        </p:txBody>
      </p:sp>
      <p:sp>
        <p:nvSpPr>
          <p:cNvPr id="15" name="직사각형 14">
            <a:extLst>
              <a:ext uri="{FF2B5EF4-FFF2-40B4-BE49-F238E27FC236}">
                <a16:creationId xmlns:a16="http://schemas.microsoft.com/office/drawing/2014/main" id="{9DC9D2EB-606A-4325-89D4-A81360E777A6}"/>
              </a:ext>
            </a:extLst>
          </p:cNvPr>
          <p:cNvSpPr/>
          <p:nvPr/>
        </p:nvSpPr>
        <p:spPr>
          <a:xfrm>
            <a:off x="2818023" y="161971"/>
            <a:ext cx="1659429" cy="535531"/>
          </a:xfrm>
          <a:prstGeom prst="rect">
            <a:avLst/>
          </a:prstGeom>
        </p:spPr>
        <p:txBody>
          <a:bodyPr wrap="none">
            <a:spAutoFit/>
          </a:bodyPr>
          <a:lstStyle/>
          <a:p>
            <a:pPr algn="ctr" defTabSz="1097280">
              <a:defRPr/>
            </a:pPr>
            <a:r>
              <a:rPr lang="ko-KR" altLang="en-US"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지도학습</a:t>
            </a:r>
            <a:endParaRPr lang="en-US" altLang="ko-KR"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endParaRPr>
          </a:p>
        </p:txBody>
      </p:sp>
      <p:cxnSp>
        <p:nvCxnSpPr>
          <p:cNvPr id="16" name="직선 연결선 15">
            <a:extLst>
              <a:ext uri="{FF2B5EF4-FFF2-40B4-BE49-F238E27FC236}">
                <a16:creationId xmlns:a16="http://schemas.microsoft.com/office/drawing/2014/main" id="{EEC806BC-0E8C-4A75-9A48-53E47C221974}"/>
              </a:ext>
            </a:extLst>
          </p:cNvPr>
          <p:cNvCxnSpPr>
            <a:cxnSpLocks/>
          </p:cNvCxnSpPr>
          <p:nvPr/>
        </p:nvCxnSpPr>
        <p:spPr>
          <a:xfrm>
            <a:off x="2942050" y="715968"/>
            <a:ext cx="14257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CB957A5F-81CD-45BE-A4E0-E382C63E5E35}"/>
              </a:ext>
            </a:extLst>
          </p:cNvPr>
          <p:cNvPicPr>
            <a:picLocks noChangeAspect="1"/>
          </p:cNvPicPr>
          <p:nvPr/>
        </p:nvPicPr>
        <p:blipFill>
          <a:blip r:embed="rId3"/>
          <a:stretch>
            <a:fillRect/>
          </a:stretch>
        </p:blipFill>
        <p:spPr>
          <a:xfrm>
            <a:off x="908494" y="270969"/>
            <a:ext cx="1789457" cy="617132"/>
          </a:xfrm>
          <a:prstGeom prst="rect">
            <a:avLst/>
          </a:prstGeom>
        </p:spPr>
      </p:pic>
      <p:sp>
        <p:nvSpPr>
          <p:cNvPr id="18" name="사각형: 둥근 위쪽 모서리 17">
            <a:extLst>
              <a:ext uri="{FF2B5EF4-FFF2-40B4-BE49-F238E27FC236}">
                <a16:creationId xmlns:a16="http://schemas.microsoft.com/office/drawing/2014/main" id="{59618AAE-42F5-4090-B5E0-5CB07BAB2DCF}"/>
              </a:ext>
            </a:extLst>
          </p:cNvPr>
          <p:cNvSpPr/>
          <p:nvPr/>
        </p:nvSpPr>
        <p:spPr>
          <a:xfrm>
            <a:off x="1473088" y="3520104"/>
            <a:ext cx="9245825" cy="755472"/>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1EFF38DF-A7BC-4696-9BF7-756C7DF8CDBE}"/>
              </a:ext>
            </a:extLst>
          </p:cNvPr>
          <p:cNvSpPr txBox="1"/>
          <p:nvPr/>
        </p:nvSpPr>
        <p:spPr>
          <a:xfrm>
            <a:off x="1690694" y="3525801"/>
            <a:ext cx="4232488" cy="720069"/>
          </a:xfrm>
          <a:prstGeom prst="rect">
            <a:avLst/>
          </a:prstGeom>
          <a:noFill/>
        </p:spPr>
        <p:txBody>
          <a:bodyPr wrap="square" rtlCol="0">
            <a:spAutoFit/>
          </a:bodyPr>
          <a:lstStyle/>
          <a:p>
            <a:pPr>
              <a:lnSpc>
                <a:spcPct val="150000"/>
              </a:lnSpc>
              <a:buClr>
                <a:srgbClr val="FB867D"/>
              </a:buClr>
            </a:pPr>
            <a:r>
              <a:rPr lang="en-US" altLang="ko-KR" sz="1440" b="1" dirty="0">
                <a:solidFill>
                  <a:srgbClr val="000000"/>
                </a:solidFill>
                <a:latin typeface="Consolas" panose="020B0609020204030204" pitchFamily="49" charset="0"/>
              </a:rPr>
              <a:t>print</a:t>
            </a:r>
            <a:r>
              <a:rPr lang="en-US" altLang="ko-KR" sz="1440" dirty="0">
                <a:solidFill>
                  <a:srgbClr val="000000"/>
                </a:solidFill>
                <a:latin typeface="Consolas" panose="020B0609020204030204" pitchFamily="49" charset="0"/>
              </a:rPr>
              <a:t>(X) </a:t>
            </a:r>
          </a:p>
          <a:p>
            <a:pPr>
              <a:lnSpc>
                <a:spcPct val="150000"/>
              </a:lnSpc>
              <a:buClr>
                <a:srgbClr val="FB867D"/>
              </a:buClr>
            </a:pPr>
            <a:r>
              <a:rPr lang="en-US" altLang="ko-KR" sz="1440" b="1" dirty="0">
                <a:solidFill>
                  <a:srgbClr val="000000"/>
                </a:solidFill>
                <a:latin typeface="Consolas" panose="020B0609020204030204" pitchFamily="49" charset="0"/>
              </a:rPr>
              <a:t>print</a:t>
            </a:r>
            <a:r>
              <a:rPr lang="en-US" altLang="ko-KR" sz="1440" dirty="0">
                <a:solidFill>
                  <a:srgbClr val="000000"/>
                </a:solidFill>
                <a:latin typeface="Consolas" panose="020B0609020204030204" pitchFamily="49" charset="0"/>
              </a:rPr>
              <a:t>(</a:t>
            </a:r>
            <a:r>
              <a:rPr lang="en-US" altLang="ko-KR" sz="1440" b="1" dirty="0">
                <a:solidFill>
                  <a:srgbClr val="000000"/>
                </a:solidFill>
                <a:latin typeface="Consolas" panose="020B0609020204030204" pitchFamily="49" charset="0"/>
              </a:rPr>
              <a:t>y</a:t>
            </a:r>
            <a:r>
              <a:rPr lang="en-US" altLang="ko-KR" sz="1440" dirty="0">
                <a:solidFill>
                  <a:srgbClr val="000000"/>
                </a:solidFill>
                <a:latin typeface="Consolas" panose="020B0609020204030204" pitchFamily="49" charset="0"/>
              </a:rPr>
              <a:t>)</a:t>
            </a:r>
            <a:endParaRPr lang="en-US" altLang="ko-KR" sz="1440" dirty="0">
              <a:latin typeface="나눔스퀘어 Light" panose="020B0600000101010101" pitchFamily="50" charset="-127"/>
              <a:ea typeface="나눔스퀘어 Light" panose="020B0600000101010101" pitchFamily="50" charset="-127"/>
            </a:endParaRPr>
          </a:p>
        </p:txBody>
      </p:sp>
      <p:sp>
        <p:nvSpPr>
          <p:cNvPr id="10" name="사각형: 둥근 위쪽 모서리 9">
            <a:extLst>
              <a:ext uri="{FF2B5EF4-FFF2-40B4-BE49-F238E27FC236}">
                <a16:creationId xmlns:a16="http://schemas.microsoft.com/office/drawing/2014/main" id="{D61F37DC-D262-449D-87DE-049051AB5D5E}"/>
              </a:ext>
            </a:extLst>
          </p:cNvPr>
          <p:cNvSpPr/>
          <p:nvPr/>
        </p:nvSpPr>
        <p:spPr>
          <a:xfrm>
            <a:off x="1473088" y="4487111"/>
            <a:ext cx="9245825" cy="1879816"/>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11" name="TextBox 10">
            <a:extLst>
              <a:ext uri="{FF2B5EF4-FFF2-40B4-BE49-F238E27FC236}">
                <a16:creationId xmlns:a16="http://schemas.microsoft.com/office/drawing/2014/main" id="{ACA55A6B-6184-42F7-9500-9BC5645E7AD9}"/>
              </a:ext>
            </a:extLst>
          </p:cNvPr>
          <p:cNvSpPr txBox="1"/>
          <p:nvPr/>
        </p:nvSpPr>
        <p:spPr>
          <a:xfrm>
            <a:off x="1630713" y="4480155"/>
            <a:ext cx="1985838" cy="1717265"/>
          </a:xfrm>
          <a:prstGeom prst="rect">
            <a:avLst/>
          </a:prstGeom>
          <a:noFill/>
        </p:spPr>
        <p:txBody>
          <a:bodyPr wrap="square" rtlCol="0">
            <a:spAutoFit/>
          </a:bodyPr>
          <a:lstStyle/>
          <a:p>
            <a:pPr>
              <a:lnSpc>
                <a:spcPct val="150000"/>
              </a:lnSpc>
              <a:buClr>
                <a:srgbClr val="FB867D"/>
              </a:buClr>
            </a:pP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0</a:t>
            </a:r>
            <a:r>
              <a:rPr lang="ko-KR" altLang="en-US"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1</a:t>
            </a:r>
            <a:r>
              <a:rPr lang="ko-KR" altLang="en-US"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2</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4</a:t>
            </a:r>
            <a:r>
              <a:rPr lang="ko-KR" altLang="en-US"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5</a:t>
            </a:r>
            <a:r>
              <a:rPr lang="ko-KR" altLang="en-US"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6</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8</a:t>
            </a:r>
            <a:r>
              <a:rPr lang="ko-KR" altLang="en-US"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9</a:t>
            </a:r>
            <a:r>
              <a:rPr lang="ko-KR" altLang="en-US"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10</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a:solidFill>
                  <a:srgbClr val="000000"/>
                </a:solidFill>
                <a:latin typeface="Consolas" panose="020B0609020204030204" pitchFamily="49" charset="0"/>
              </a:rPr>
              <a:t>[</a:t>
            </a:r>
            <a:r>
              <a:rPr lang="en-US" altLang="ko-KR" sz="1440" dirty="0">
                <a:solidFill>
                  <a:srgbClr val="008800"/>
                </a:solidFill>
                <a:latin typeface="Consolas" panose="020B0609020204030204" pitchFamily="49" charset="0"/>
              </a:rPr>
              <a:t>12</a:t>
            </a:r>
            <a:r>
              <a:rPr lang="ko-KR" altLang="en-US"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13</a:t>
            </a:r>
            <a:r>
              <a:rPr lang="ko-KR" altLang="en-US"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14</a:t>
            </a:r>
            <a:r>
              <a:rPr lang="en-US" altLang="ko-KR" sz="1440" dirty="0">
                <a:solidFill>
                  <a:srgbClr val="000000"/>
                </a:solidFill>
                <a:latin typeface="Consolas" panose="020B0609020204030204" pitchFamily="49" charset="0"/>
              </a:rPr>
              <a:t>]]</a:t>
            </a:r>
          </a:p>
          <a:p>
            <a:pPr>
              <a:lnSpc>
                <a:spcPct val="150000"/>
              </a:lnSpc>
              <a:buClr>
                <a:srgbClr val="FB867D"/>
              </a:buClr>
            </a:pP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3</a:t>
            </a:r>
            <a:r>
              <a:rPr lang="ko-KR" altLang="en-US"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7</a:t>
            </a:r>
            <a:r>
              <a:rPr lang="ko-KR" altLang="en-US"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11</a:t>
            </a:r>
            <a:r>
              <a:rPr lang="ko-KR" altLang="en-US"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15</a:t>
            </a:r>
            <a:r>
              <a:rPr lang="en-US" altLang="ko-KR" sz="1440" dirty="0">
                <a:solidFill>
                  <a:srgbClr val="000000"/>
                </a:solidFill>
                <a:latin typeface="Consolas" panose="020B0609020204030204" pitchFamily="49" charset="0"/>
              </a:rPr>
              <a:t>]</a:t>
            </a:r>
            <a:endParaRPr lang="en-US" altLang="ko-KR" sz="1440" dirty="0">
              <a:latin typeface="나눔스퀘어 Light" panose="020B0600000101010101" pitchFamily="50" charset="-127"/>
              <a:ea typeface="나눔스퀘어 Light" panose="020B0600000101010101" pitchFamily="50" charset="-127"/>
            </a:endParaRPr>
          </a:p>
        </p:txBody>
      </p:sp>
      <p:sp>
        <p:nvSpPr>
          <p:cNvPr id="4" name="TextBox 3">
            <a:extLst>
              <a:ext uri="{FF2B5EF4-FFF2-40B4-BE49-F238E27FC236}">
                <a16:creationId xmlns:a16="http://schemas.microsoft.com/office/drawing/2014/main" id="{A612BCF4-0812-4F1F-AA55-BAA4C5AB7992}"/>
              </a:ext>
            </a:extLst>
          </p:cNvPr>
          <p:cNvSpPr txBox="1"/>
          <p:nvPr/>
        </p:nvSpPr>
        <p:spPr>
          <a:xfrm>
            <a:off x="3806937" y="5251585"/>
            <a:ext cx="6824776" cy="350865"/>
          </a:xfrm>
          <a:prstGeom prst="rect">
            <a:avLst/>
          </a:prstGeom>
          <a:noFill/>
        </p:spPr>
        <p:txBody>
          <a:bodyPr wrap="square" rtlCol="0" anchor="ctr">
            <a:spAutoFit/>
          </a:bodyPr>
          <a:lstStyle/>
          <a:p>
            <a:r>
              <a:rPr lang="ko-KR" altLang="en-US" sz="1680" dirty="0">
                <a:latin typeface="나눔스퀘어 Light" panose="020B0600000101010101" pitchFamily="50" charset="-127"/>
                <a:ea typeface="나눔스퀘어 Light" panose="020B0600000101010101" pitchFamily="50" charset="-127"/>
              </a:rPr>
              <a:t>→ </a:t>
            </a:r>
            <a:r>
              <a:rPr lang="en-US" altLang="ko-KR" sz="1680" dirty="0">
                <a:latin typeface="나눔스퀘어 Light" panose="020B0600000101010101" pitchFamily="50" charset="-127"/>
                <a:ea typeface="나눔스퀘어 Light" panose="020B0600000101010101" pitchFamily="50" charset="-127"/>
              </a:rPr>
              <a:t>4x4 </a:t>
            </a:r>
            <a:r>
              <a:rPr lang="ko-KR" altLang="en-US" sz="1680" dirty="0">
                <a:latin typeface="나눔스퀘어 Light" panose="020B0600000101010101" pitchFamily="50" charset="-127"/>
                <a:ea typeface="나눔스퀘어 Light" panose="020B0600000101010101" pitchFamily="50" charset="-127"/>
              </a:rPr>
              <a:t>행렬의 마지막 열만 </a:t>
            </a:r>
            <a:r>
              <a:rPr lang="en-US" altLang="ko-KR" sz="1680" dirty="0">
                <a:latin typeface="나눔스퀘어 Light" panose="020B0600000101010101" pitchFamily="50" charset="-127"/>
                <a:ea typeface="나눔스퀘어 Light" panose="020B0600000101010101" pitchFamily="50" charset="-127"/>
              </a:rPr>
              <a:t>y</a:t>
            </a:r>
            <a:r>
              <a:rPr lang="ko-KR" altLang="en-US" sz="1680" dirty="0">
                <a:latin typeface="나눔스퀘어 Light" panose="020B0600000101010101" pitchFamily="50" charset="-127"/>
                <a:ea typeface="나눔스퀘어 Light" panose="020B0600000101010101" pitchFamily="50" charset="-127"/>
              </a:rPr>
              <a:t>로 가져옴</a:t>
            </a:r>
          </a:p>
        </p:txBody>
      </p:sp>
      <p:sp>
        <p:nvSpPr>
          <p:cNvPr id="13" name="사각형: 둥근 위쪽 모서리 12">
            <a:extLst>
              <a:ext uri="{FF2B5EF4-FFF2-40B4-BE49-F238E27FC236}">
                <a16:creationId xmlns:a16="http://schemas.microsoft.com/office/drawing/2014/main" id="{437010A2-C168-4604-B771-D50AF6B9C922}"/>
              </a:ext>
            </a:extLst>
          </p:cNvPr>
          <p:cNvSpPr/>
          <p:nvPr/>
        </p:nvSpPr>
        <p:spPr>
          <a:xfrm>
            <a:off x="1473088" y="1192927"/>
            <a:ext cx="9245825" cy="1075218"/>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14" name="TextBox 13">
            <a:extLst>
              <a:ext uri="{FF2B5EF4-FFF2-40B4-BE49-F238E27FC236}">
                <a16:creationId xmlns:a16="http://schemas.microsoft.com/office/drawing/2014/main" id="{EB3E659A-4F57-4953-BA0D-6693219BA770}"/>
              </a:ext>
            </a:extLst>
          </p:cNvPr>
          <p:cNvSpPr txBox="1"/>
          <p:nvPr/>
        </p:nvSpPr>
        <p:spPr>
          <a:xfrm>
            <a:off x="1690693" y="1192926"/>
            <a:ext cx="9073008" cy="1052468"/>
          </a:xfrm>
          <a:prstGeom prst="rect">
            <a:avLst/>
          </a:prstGeom>
          <a:noFill/>
        </p:spPr>
        <p:txBody>
          <a:bodyPr wrap="square" rtlCol="0">
            <a:spAutoFit/>
          </a:bodyPr>
          <a:lstStyle/>
          <a:p>
            <a:pPr>
              <a:lnSpc>
                <a:spcPct val="150000"/>
              </a:lnSpc>
              <a:buClr>
                <a:srgbClr val="FB867D"/>
              </a:buClr>
            </a:pPr>
            <a:r>
              <a:rPr lang="pt-BR" altLang="ko-KR" sz="1440" b="1" dirty="0">
                <a:solidFill>
                  <a:srgbClr val="000000"/>
                </a:solidFill>
                <a:latin typeface="Consolas" panose="020B0609020204030204" pitchFamily="49" charset="0"/>
              </a:rPr>
              <a:t>import</a:t>
            </a:r>
            <a:r>
              <a:rPr lang="pt-BR" altLang="ko-KR" sz="1440" dirty="0">
                <a:solidFill>
                  <a:srgbClr val="000000"/>
                </a:solidFill>
                <a:latin typeface="Consolas" panose="020B0609020204030204" pitchFamily="49" charset="0"/>
              </a:rPr>
              <a:t> numpy </a:t>
            </a:r>
            <a:r>
              <a:rPr lang="pt-BR" altLang="ko-KR" sz="1440" b="1" dirty="0">
                <a:solidFill>
                  <a:srgbClr val="000000"/>
                </a:solidFill>
                <a:latin typeface="Consolas" panose="020B0609020204030204" pitchFamily="49" charset="0"/>
              </a:rPr>
              <a:t>as</a:t>
            </a:r>
            <a:r>
              <a:rPr lang="pt-BR" altLang="ko-KR" sz="1440" dirty="0">
                <a:solidFill>
                  <a:srgbClr val="000000"/>
                </a:solidFill>
                <a:latin typeface="Consolas" panose="020B0609020204030204" pitchFamily="49" charset="0"/>
              </a:rPr>
              <a:t> np </a:t>
            </a:r>
          </a:p>
          <a:p>
            <a:pPr>
              <a:lnSpc>
                <a:spcPct val="150000"/>
              </a:lnSpc>
              <a:buClr>
                <a:srgbClr val="FB867D"/>
              </a:buClr>
            </a:pPr>
            <a:r>
              <a:rPr lang="pt-BR" altLang="ko-KR" sz="1440" dirty="0">
                <a:solidFill>
                  <a:srgbClr val="000000"/>
                </a:solidFill>
                <a:latin typeface="Consolas" panose="020B0609020204030204" pitchFamily="49" charset="0"/>
              </a:rPr>
              <a:t>ar = np.arange(</a:t>
            </a:r>
            <a:r>
              <a:rPr lang="pt-BR" altLang="ko-KR" sz="1440" dirty="0">
                <a:solidFill>
                  <a:srgbClr val="008800"/>
                </a:solidFill>
                <a:latin typeface="Consolas" panose="020B0609020204030204" pitchFamily="49" charset="0"/>
              </a:rPr>
              <a:t>0</a:t>
            </a:r>
            <a:r>
              <a:rPr lang="pt-BR" altLang="ko-KR" sz="1440" dirty="0">
                <a:solidFill>
                  <a:srgbClr val="000000"/>
                </a:solidFill>
                <a:latin typeface="Consolas" panose="020B0609020204030204" pitchFamily="49" charset="0"/>
              </a:rPr>
              <a:t>,</a:t>
            </a:r>
            <a:r>
              <a:rPr lang="pt-BR" altLang="ko-KR" sz="1440" dirty="0">
                <a:solidFill>
                  <a:srgbClr val="008800"/>
                </a:solidFill>
                <a:latin typeface="Consolas" panose="020B0609020204030204" pitchFamily="49" charset="0"/>
              </a:rPr>
              <a:t>16</a:t>
            </a:r>
            <a:r>
              <a:rPr lang="pt-BR" altLang="ko-KR" sz="1440" dirty="0">
                <a:solidFill>
                  <a:srgbClr val="000000"/>
                </a:solidFill>
                <a:latin typeface="Consolas" panose="020B0609020204030204" pitchFamily="49" charset="0"/>
              </a:rPr>
              <a:t>).reshape((</a:t>
            </a:r>
            <a:r>
              <a:rPr lang="pt-BR" altLang="ko-KR" sz="1440" dirty="0">
                <a:solidFill>
                  <a:srgbClr val="008800"/>
                </a:solidFill>
                <a:latin typeface="Consolas" panose="020B0609020204030204" pitchFamily="49" charset="0"/>
              </a:rPr>
              <a:t>4</a:t>
            </a:r>
            <a:r>
              <a:rPr lang="pt-BR" altLang="ko-KR" sz="1440" dirty="0">
                <a:solidFill>
                  <a:srgbClr val="000000"/>
                </a:solidFill>
                <a:latin typeface="Consolas" panose="020B0609020204030204" pitchFamily="49" charset="0"/>
              </a:rPr>
              <a:t>,</a:t>
            </a:r>
            <a:r>
              <a:rPr lang="pt-BR" altLang="ko-KR" sz="1440" dirty="0">
                <a:solidFill>
                  <a:srgbClr val="008800"/>
                </a:solidFill>
                <a:latin typeface="Consolas" panose="020B0609020204030204" pitchFamily="49" charset="0"/>
              </a:rPr>
              <a:t>4</a:t>
            </a:r>
            <a:r>
              <a:rPr lang="pt-BR" altLang="ko-KR" sz="1440" dirty="0">
                <a:solidFill>
                  <a:srgbClr val="000000"/>
                </a:solidFill>
                <a:latin typeface="Consolas" panose="020B0609020204030204" pitchFamily="49" charset="0"/>
              </a:rPr>
              <a:t>)) </a:t>
            </a:r>
          </a:p>
          <a:p>
            <a:pPr>
              <a:lnSpc>
                <a:spcPct val="150000"/>
              </a:lnSpc>
              <a:buClr>
                <a:srgbClr val="FB867D"/>
              </a:buClr>
            </a:pPr>
            <a:r>
              <a:rPr lang="pt-BR" altLang="ko-KR" sz="1440" dirty="0">
                <a:solidFill>
                  <a:srgbClr val="000000"/>
                </a:solidFill>
                <a:latin typeface="Consolas" panose="020B0609020204030204" pitchFamily="49" charset="0"/>
              </a:rPr>
              <a:t>print(ar)</a:t>
            </a:r>
            <a:endParaRPr lang="en-US" altLang="ko-KR" sz="1440" dirty="0">
              <a:latin typeface="나눔스퀘어 Light" panose="020B0600000101010101" pitchFamily="50" charset="-127"/>
              <a:ea typeface="나눔스퀘어 Light" panose="020B0600000101010101" pitchFamily="50" charset="-127"/>
            </a:endParaRPr>
          </a:p>
        </p:txBody>
      </p:sp>
      <p:sp>
        <p:nvSpPr>
          <p:cNvPr id="20" name="사각형: 둥근 위쪽 모서리 19">
            <a:extLst>
              <a:ext uri="{FF2B5EF4-FFF2-40B4-BE49-F238E27FC236}">
                <a16:creationId xmlns:a16="http://schemas.microsoft.com/office/drawing/2014/main" id="{3A023132-D6EE-46FE-AC08-8BD18B60E4FF}"/>
              </a:ext>
            </a:extLst>
          </p:cNvPr>
          <p:cNvSpPr/>
          <p:nvPr/>
        </p:nvSpPr>
        <p:spPr>
          <a:xfrm>
            <a:off x="1473088" y="2659746"/>
            <a:ext cx="9245825" cy="648823"/>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21" name="TextBox 20">
            <a:extLst>
              <a:ext uri="{FF2B5EF4-FFF2-40B4-BE49-F238E27FC236}">
                <a16:creationId xmlns:a16="http://schemas.microsoft.com/office/drawing/2014/main" id="{BAF37096-4D9D-4171-B900-FE61CBA4D439}"/>
              </a:ext>
            </a:extLst>
          </p:cNvPr>
          <p:cNvSpPr txBox="1"/>
          <p:nvPr/>
        </p:nvSpPr>
        <p:spPr>
          <a:xfrm>
            <a:off x="1690694" y="2564905"/>
            <a:ext cx="1985838" cy="720069"/>
          </a:xfrm>
          <a:prstGeom prst="rect">
            <a:avLst/>
          </a:prstGeom>
          <a:noFill/>
        </p:spPr>
        <p:txBody>
          <a:bodyPr wrap="square" rtlCol="0">
            <a:spAutoFit/>
          </a:bodyPr>
          <a:lstStyle/>
          <a:p>
            <a:pPr>
              <a:lnSpc>
                <a:spcPct val="150000"/>
              </a:lnSpc>
              <a:buClr>
                <a:srgbClr val="FB867D"/>
              </a:buClr>
            </a:pPr>
            <a:r>
              <a:rPr lang="en-US" altLang="ko-KR" sz="1440" dirty="0">
                <a:solidFill>
                  <a:srgbClr val="000000"/>
                </a:solidFill>
                <a:latin typeface="Consolas" panose="020B0609020204030204" pitchFamily="49" charset="0"/>
              </a:rPr>
              <a:t>X=</a:t>
            </a:r>
            <a:r>
              <a:rPr lang="en-US" altLang="ko-KR" sz="1440" dirty="0" err="1">
                <a:solidFill>
                  <a:srgbClr val="000000"/>
                </a:solidFill>
                <a:latin typeface="Consolas" panose="020B0609020204030204" pitchFamily="49" charset="0"/>
              </a:rPr>
              <a:t>ar</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3</a:t>
            </a:r>
            <a:r>
              <a:rPr lang="en-US" altLang="ko-KR" sz="1440" dirty="0">
                <a:solidFill>
                  <a:srgbClr val="000000"/>
                </a:solidFill>
                <a:latin typeface="Consolas" panose="020B0609020204030204" pitchFamily="49" charset="0"/>
              </a:rPr>
              <a:t>]</a:t>
            </a:r>
          </a:p>
          <a:p>
            <a:pPr>
              <a:lnSpc>
                <a:spcPct val="150000"/>
              </a:lnSpc>
              <a:buClr>
                <a:srgbClr val="FB867D"/>
              </a:buClr>
            </a:pPr>
            <a:r>
              <a:rPr lang="en-US" altLang="ko-KR" sz="1440" dirty="0">
                <a:solidFill>
                  <a:srgbClr val="000000"/>
                </a:solidFill>
                <a:latin typeface="Consolas" panose="020B0609020204030204" pitchFamily="49" charset="0"/>
              </a:rPr>
              <a:t>y=</a:t>
            </a:r>
            <a:r>
              <a:rPr lang="en-US" altLang="ko-KR" sz="1440" dirty="0" err="1">
                <a:solidFill>
                  <a:srgbClr val="000000"/>
                </a:solidFill>
                <a:latin typeface="Consolas" panose="020B0609020204030204" pitchFamily="49" charset="0"/>
              </a:rPr>
              <a:t>ar</a:t>
            </a:r>
            <a:r>
              <a:rPr lang="en-US" altLang="ko-KR" sz="1440" dirty="0">
                <a:solidFill>
                  <a:srgbClr val="000000"/>
                </a:solidFill>
                <a:latin typeface="Consolas" panose="020B0609020204030204" pitchFamily="49" charset="0"/>
              </a:rPr>
              <a:t>[:,</a:t>
            </a:r>
            <a:r>
              <a:rPr lang="en-US" altLang="ko-KR" sz="1440" dirty="0">
                <a:solidFill>
                  <a:srgbClr val="008800"/>
                </a:solidFill>
                <a:latin typeface="Consolas" panose="020B0609020204030204" pitchFamily="49" charset="0"/>
              </a:rPr>
              <a:t>3</a:t>
            </a:r>
            <a:r>
              <a:rPr lang="en-US" altLang="ko-KR" sz="1440" dirty="0">
                <a:solidFill>
                  <a:srgbClr val="000000"/>
                </a:solidFill>
                <a:latin typeface="Consolas" panose="020B0609020204030204" pitchFamily="49" charset="0"/>
              </a:rPr>
              <a:t>]</a:t>
            </a:r>
            <a:endParaRPr lang="en-US" altLang="ko-KR" sz="1440" dirty="0">
              <a:latin typeface="나눔스퀘어 Light" panose="020B0600000101010101" pitchFamily="50" charset="-127"/>
              <a:ea typeface="나눔스퀘어 Light" panose="020B0600000101010101" pitchFamily="50" charset="-127"/>
            </a:endParaRPr>
          </a:p>
        </p:txBody>
      </p:sp>
      <p:sp>
        <p:nvSpPr>
          <p:cNvPr id="22" name="TextBox 21">
            <a:extLst>
              <a:ext uri="{FF2B5EF4-FFF2-40B4-BE49-F238E27FC236}">
                <a16:creationId xmlns:a16="http://schemas.microsoft.com/office/drawing/2014/main" id="{A83798CD-E2DA-4A1A-8274-552780D0C7AE}"/>
              </a:ext>
            </a:extLst>
          </p:cNvPr>
          <p:cNvSpPr txBox="1"/>
          <p:nvPr/>
        </p:nvSpPr>
        <p:spPr>
          <a:xfrm>
            <a:off x="5491133" y="1599938"/>
            <a:ext cx="6824776" cy="350865"/>
          </a:xfrm>
          <a:prstGeom prst="rect">
            <a:avLst/>
          </a:prstGeom>
          <a:noFill/>
        </p:spPr>
        <p:txBody>
          <a:bodyPr wrap="square" rtlCol="0" anchor="ctr">
            <a:spAutoFit/>
          </a:bodyPr>
          <a:lstStyle/>
          <a:p>
            <a:r>
              <a:rPr lang="ko-KR" altLang="en-US" sz="1680" dirty="0">
                <a:latin typeface="나눔스퀘어 Light" panose="020B0600000101010101" pitchFamily="50" charset="-127"/>
                <a:ea typeface="나눔스퀘어 Light" panose="020B0600000101010101" pitchFamily="50" charset="-127"/>
              </a:rPr>
              <a:t>→ </a:t>
            </a:r>
            <a:r>
              <a:rPr lang="en-US" altLang="ko-KR" sz="1680" dirty="0">
                <a:latin typeface="나눔스퀘어 Light" panose="020B0600000101010101" pitchFamily="50" charset="-127"/>
                <a:ea typeface="나눔스퀘어 Light" panose="020B0600000101010101" pitchFamily="50" charset="-127"/>
              </a:rPr>
              <a:t>0~15 </a:t>
            </a:r>
            <a:r>
              <a:rPr lang="ko-KR" altLang="en-US" sz="1680" dirty="0">
                <a:latin typeface="나눔스퀘어 Light" panose="020B0600000101010101" pitchFamily="50" charset="-127"/>
                <a:ea typeface="나눔스퀘어 Light" panose="020B0600000101010101" pitchFamily="50" charset="-127"/>
              </a:rPr>
              <a:t>까지의 </a:t>
            </a:r>
            <a:r>
              <a:rPr lang="en-US" altLang="ko-KR" sz="1680" dirty="0" err="1">
                <a:latin typeface="나눔스퀘어 Light" panose="020B0600000101010101" pitchFamily="50" charset="-127"/>
                <a:ea typeface="나눔스퀘어 Light" panose="020B0600000101010101" pitchFamily="50" charset="-127"/>
              </a:rPr>
              <a:t>numpy</a:t>
            </a:r>
            <a:r>
              <a:rPr lang="en-US" altLang="ko-KR" sz="1680" dirty="0">
                <a:latin typeface="나눔스퀘어 Light" panose="020B0600000101010101" pitchFamily="50" charset="-127"/>
                <a:ea typeface="나눔스퀘어 Light" panose="020B0600000101010101" pitchFamily="50" charset="-127"/>
              </a:rPr>
              <a:t> array</a:t>
            </a:r>
            <a:r>
              <a:rPr lang="ko-KR" altLang="en-US" sz="1680" dirty="0">
                <a:latin typeface="나눔스퀘어 Light" panose="020B0600000101010101" pitchFamily="50" charset="-127"/>
                <a:ea typeface="나눔스퀘어 Light" panose="020B0600000101010101" pitchFamily="50" charset="-127"/>
              </a:rPr>
              <a:t>를 만들고 </a:t>
            </a:r>
            <a:r>
              <a:rPr lang="en-US" altLang="ko-KR" sz="1680" dirty="0">
                <a:latin typeface="나눔스퀘어 Light" panose="020B0600000101010101" pitchFamily="50" charset="-127"/>
                <a:ea typeface="나눔스퀘어 Light" panose="020B0600000101010101" pitchFamily="50" charset="-127"/>
              </a:rPr>
              <a:t>4x4 </a:t>
            </a:r>
            <a:r>
              <a:rPr lang="ko-KR" altLang="en-US" sz="1680" dirty="0">
                <a:latin typeface="나눔스퀘어 Light" panose="020B0600000101010101" pitchFamily="50" charset="-127"/>
                <a:ea typeface="나눔스퀘어 Light" panose="020B0600000101010101" pitchFamily="50" charset="-127"/>
              </a:rPr>
              <a:t>행렬로 변환</a:t>
            </a:r>
          </a:p>
        </p:txBody>
      </p:sp>
      <p:sp>
        <p:nvSpPr>
          <p:cNvPr id="23" name="TextBox 22">
            <a:extLst>
              <a:ext uri="{FF2B5EF4-FFF2-40B4-BE49-F238E27FC236}">
                <a16:creationId xmlns:a16="http://schemas.microsoft.com/office/drawing/2014/main" id="{B9A7945B-7B9B-456F-A820-767EC82A6C71}"/>
              </a:ext>
            </a:extLst>
          </p:cNvPr>
          <p:cNvSpPr txBox="1"/>
          <p:nvPr/>
        </p:nvSpPr>
        <p:spPr>
          <a:xfrm>
            <a:off x="3938926" y="2845958"/>
            <a:ext cx="6824776" cy="350865"/>
          </a:xfrm>
          <a:prstGeom prst="rect">
            <a:avLst/>
          </a:prstGeom>
          <a:noFill/>
        </p:spPr>
        <p:txBody>
          <a:bodyPr wrap="square" rtlCol="0" anchor="ctr">
            <a:spAutoFit/>
          </a:bodyPr>
          <a:lstStyle/>
          <a:p>
            <a:r>
              <a:rPr lang="ko-KR" altLang="en-US" sz="1680" dirty="0">
                <a:latin typeface="나눔스퀘어 Light" panose="020B0600000101010101" pitchFamily="50" charset="-127"/>
                <a:ea typeface="나눔스퀘어 Light" panose="020B0600000101010101" pitchFamily="50" charset="-127"/>
              </a:rPr>
              <a:t>→ </a:t>
            </a:r>
            <a:r>
              <a:rPr lang="en-US" altLang="ko-KR" sz="1680" dirty="0" err="1">
                <a:latin typeface="나눔스퀘어 Light" panose="020B0600000101010101" pitchFamily="50" charset="-127"/>
                <a:ea typeface="나눔스퀘어 Light" panose="020B0600000101010101" pitchFamily="50" charset="-127"/>
              </a:rPr>
              <a:t>x,y</a:t>
            </a:r>
            <a:r>
              <a:rPr lang="en-US" altLang="ko-KR" sz="1680" dirty="0">
                <a:latin typeface="나눔스퀘어 Light" panose="020B0600000101010101" pitchFamily="50" charset="-127"/>
                <a:ea typeface="나눔스퀘어 Light" panose="020B0600000101010101" pitchFamily="50" charset="-127"/>
              </a:rPr>
              <a:t> data </a:t>
            </a:r>
            <a:r>
              <a:rPr lang="ko-KR" altLang="en-US" sz="1680" dirty="0">
                <a:latin typeface="나눔스퀘어 Light" panose="020B0600000101010101" pitchFamily="50" charset="-127"/>
                <a:ea typeface="나눔스퀘어 Light" panose="020B0600000101010101" pitchFamily="50" charset="-127"/>
              </a:rPr>
              <a:t>분리</a:t>
            </a:r>
          </a:p>
        </p:txBody>
      </p:sp>
      <p:sp>
        <p:nvSpPr>
          <p:cNvPr id="24" name="직사각형 23">
            <a:extLst>
              <a:ext uri="{FF2B5EF4-FFF2-40B4-BE49-F238E27FC236}">
                <a16:creationId xmlns:a16="http://schemas.microsoft.com/office/drawing/2014/main" id="{9E556371-7101-4F28-9C88-20C84349605B}"/>
              </a:ext>
            </a:extLst>
          </p:cNvPr>
          <p:cNvSpPr/>
          <p:nvPr/>
        </p:nvSpPr>
        <p:spPr>
          <a:xfrm>
            <a:off x="6402657" y="388455"/>
            <a:ext cx="3438762" cy="387798"/>
          </a:xfrm>
          <a:prstGeom prst="rect">
            <a:avLst/>
          </a:prstGeom>
        </p:spPr>
        <p:txBody>
          <a:bodyPr wrap="none">
            <a:spAutoFit/>
          </a:bodyPr>
          <a:lstStyle/>
          <a:p>
            <a:pPr algn="ctr" defTabSz="1097280">
              <a:defRPr/>
            </a:pPr>
            <a:r>
              <a:rPr lang="en-US" altLang="ko-KR" sz="1920" b="1" dirty="0" err="1">
                <a:ln>
                  <a:solidFill>
                    <a:prstClr val="white">
                      <a:alpha val="30000"/>
                    </a:prstClr>
                  </a:solidFill>
                </a:ln>
                <a:latin typeface="나눔스퀘어 Bold" panose="020B0600000101010101" pitchFamily="50" charset="-127"/>
                <a:ea typeface="나눔스퀘어 Bold" panose="020B0600000101010101" pitchFamily="50" charset="-127"/>
              </a:rPr>
              <a:t>Numpy</a:t>
            </a:r>
            <a:r>
              <a:rPr lang="ko-KR" altLang="en-US" sz="1920" b="1" dirty="0">
                <a:ln>
                  <a:solidFill>
                    <a:prstClr val="white">
                      <a:alpha val="30000"/>
                    </a:prstClr>
                  </a:solidFill>
                </a:ln>
                <a:latin typeface="나눔스퀘어 Bold" panose="020B0600000101010101" pitchFamily="50" charset="-127"/>
                <a:ea typeface="나눔스퀘어 Bold" panose="020B0600000101010101" pitchFamily="50" charset="-127"/>
              </a:rPr>
              <a:t>를 이용하여 분리하기</a:t>
            </a:r>
            <a:endParaRPr lang="en-US" altLang="ko-KR" sz="1920" b="1" dirty="0">
              <a:ln>
                <a:solidFill>
                  <a:prstClr val="white">
                    <a:alpha val="30000"/>
                  </a:prstClr>
                </a:solidFill>
              </a:ln>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263708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3C1A047-F854-40AB-A65C-BD4C3D4441E1}"/>
              </a:ext>
            </a:extLst>
          </p:cNvPr>
          <p:cNvSpPr>
            <a:spLocks noGrp="1"/>
          </p:cNvSpPr>
          <p:nvPr>
            <p:ph type="sldNum" sz="quarter" idx="12"/>
          </p:nvPr>
        </p:nvSpPr>
        <p:spPr/>
        <p:txBody>
          <a:bodyPr/>
          <a:lstStyle/>
          <a:p>
            <a:fld id="{6469C651-7436-41FC-892A-299A4ABD617B}" type="slidenum">
              <a:rPr lang="ko-KR" altLang="en-US" smtClean="0"/>
              <a:pPr/>
              <a:t>56</a:t>
            </a:fld>
            <a:endParaRPr lang="ko-KR" altLang="en-US"/>
          </a:p>
        </p:txBody>
      </p:sp>
      <p:sp>
        <p:nvSpPr>
          <p:cNvPr id="15" name="직사각형 14">
            <a:extLst>
              <a:ext uri="{FF2B5EF4-FFF2-40B4-BE49-F238E27FC236}">
                <a16:creationId xmlns:a16="http://schemas.microsoft.com/office/drawing/2014/main" id="{9DC9D2EB-606A-4325-89D4-A81360E777A6}"/>
              </a:ext>
            </a:extLst>
          </p:cNvPr>
          <p:cNvSpPr/>
          <p:nvPr/>
        </p:nvSpPr>
        <p:spPr>
          <a:xfrm>
            <a:off x="2818023" y="161971"/>
            <a:ext cx="1659429" cy="535531"/>
          </a:xfrm>
          <a:prstGeom prst="rect">
            <a:avLst/>
          </a:prstGeom>
        </p:spPr>
        <p:txBody>
          <a:bodyPr wrap="none">
            <a:spAutoFit/>
          </a:bodyPr>
          <a:lstStyle/>
          <a:p>
            <a:pPr algn="ctr" defTabSz="1097280">
              <a:defRPr/>
            </a:pPr>
            <a:r>
              <a:rPr lang="ko-KR" altLang="en-US"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지도학습</a:t>
            </a:r>
            <a:endParaRPr lang="en-US" altLang="ko-KR"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endParaRPr>
          </a:p>
        </p:txBody>
      </p:sp>
      <p:cxnSp>
        <p:nvCxnSpPr>
          <p:cNvPr id="16" name="직선 연결선 15">
            <a:extLst>
              <a:ext uri="{FF2B5EF4-FFF2-40B4-BE49-F238E27FC236}">
                <a16:creationId xmlns:a16="http://schemas.microsoft.com/office/drawing/2014/main" id="{EEC806BC-0E8C-4A75-9A48-53E47C221974}"/>
              </a:ext>
            </a:extLst>
          </p:cNvPr>
          <p:cNvCxnSpPr>
            <a:cxnSpLocks/>
          </p:cNvCxnSpPr>
          <p:nvPr/>
        </p:nvCxnSpPr>
        <p:spPr>
          <a:xfrm>
            <a:off x="2942050" y="715968"/>
            <a:ext cx="14257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CB957A5F-81CD-45BE-A4E0-E382C63E5E35}"/>
              </a:ext>
            </a:extLst>
          </p:cNvPr>
          <p:cNvPicPr>
            <a:picLocks noChangeAspect="1"/>
          </p:cNvPicPr>
          <p:nvPr/>
        </p:nvPicPr>
        <p:blipFill>
          <a:blip r:embed="rId3"/>
          <a:stretch>
            <a:fillRect/>
          </a:stretch>
        </p:blipFill>
        <p:spPr>
          <a:xfrm>
            <a:off x="908494" y="270969"/>
            <a:ext cx="1789457" cy="617132"/>
          </a:xfrm>
          <a:prstGeom prst="rect">
            <a:avLst/>
          </a:prstGeom>
        </p:spPr>
      </p:pic>
      <p:sp>
        <p:nvSpPr>
          <p:cNvPr id="9" name="직사각형 8">
            <a:extLst>
              <a:ext uri="{FF2B5EF4-FFF2-40B4-BE49-F238E27FC236}">
                <a16:creationId xmlns:a16="http://schemas.microsoft.com/office/drawing/2014/main" id="{13DA6196-CBF4-442C-8CA3-DCDC353641E1}"/>
              </a:ext>
            </a:extLst>
          </p:cNvPr>
          <p:cNvSpPr/>
          <p:nvPr/>
        </p:nvSpPr>
        <p:spPr>
          <a:xfrm>
            <a:off x="1803222" y="1311428"/>
            <a:ext cx="4801314" cy="609398"/>
          </a:xfrm>
          <a:prstGeom prst="rect">
            <a:avLst/>
          </a:prstGeom>
        </p:spPr>
        <p:txBody>
          <a:bodyPr wrap="none">
            <a:spAutoFit/>
          </a:bodyPr>
          <a:lstStyle/>
          <a:p>
            <a:pPr defTabSz="1097280">
              <a:defRPr/>
            </a:pPr>
            <a:r>
              <a:rPr lang="ko-KR" altLang="en-US" sz="3360" b="1">
                <a:ln>
                  <a:solidFill>
                    <a:prstClr val="white">
                      <a:alpha val="30000"/>
                    </a:prstClr>
                  </a:solidFill>
                </a:ln>
                <a:latin typeface="나눔스퀘어 Bold" panose="020B0600000101010101" pitchFamily="50" charset="-127"/>
                <a:ea typeface="나눔스퀘어 Bold" panose="020B0600000101010101" pitchFamily="50" charset="-127"/>
              </a:rPr>
              <a:t>테스트 데이터 분류하기</a:t>
            </a:r>
            <a:endParaRPr lang="en-US" altLang="ko-KR" sz="3360" b="1" dirty="0">
              <a:ln>
                <a:solidFill>
                  <a:prstClr val="white">
                    <a:alpha val="30000"/>
                  </a:prstClr>
                </a:solidFill>
              </a:ln>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36E80194-0D6F-4C50-AD54-6525DF0ABA6D}"/>
              </a:ext>
            </a:extLst>
          </p:cNvPr>
          <p:cNvSpPr txBox="1"/>
          <p:nvPr/>
        </p:nvSpPr>
        <p:spPr>
          <a:xfrm>
            <a:off x="1803223" y="2294821"/>
            <a:ext cx="8526848" cy="683264"/>
          </a:xfrm>
          <a:prstGeom prst="rect">
            <a:avLst/>
          </a:prstGeom>
          <a:noFill/>
        </p:spPr>
        <p:txBody>
          <a:bodyPr wrap="square" rtlCol="0">
            <a:spAutoFit/>
          </a:bodyPr>
          <a:lstStyle/>
          <a:p>
            <a:pPr marL="342900" indent="-342900">
              <a:buClr>
                <a:srgbClr val="EEAE66"/>
              </a:buClr>
              <a:buFont typeface="Arial" panose="020B0604020202020204" pitchFamily="34" charset="0"/>
              <a:buChar char="•"/>
            </a:pPr>
            <a:r>
              <a:rPr lang="ko-KR" altLang="en-US" sz="1920" dirty="0">
                <a:solidFill>
                  <a:srgbClr val="000000"/>
                </a:solidFill>
                <a:latin typeface="나눔스퀘어 Light" panose="020B0600000101010101" pitchFamily="50" charset="-127"/>
                <a:ea typeface="나눔스퀘어 Light" panose="020B0600000101010101" pitchFamily="50" charset="-127"/>
              </a:rPr>
              <a:t>이미 </a:t>
            </a:r>
            <a:r>
              <a:rPr lang="en-US" altLang="ko-KR" sz="1920" dirty="0">
                <a:solidFill>
                  <a:srgbClr val="000000"/>
                </a:solidFill>
                <a:latin typeface="나눔스퀘어 Light" panose="020B0600000101010101" pitchFamily="50" charset="-127"/>
                <a:ea typeface="나눔스퀘어 Light" panose="020B0600000101010101" pitchFamily="50" charset="-127"/>
              </a:rPr>
              <a:t>X</a:t>
            </a:r>
            <a:r>
              <a:rPr lang="ko-KR" altLang="en-US" sz="1920" dirty="0">
                <a:solidFill>
                  <a:srgbClr val="000000"/>
                </a:solidFill>
                <a:latin typeface="나눔스퀘어 Light" panose="020B0600000101010101" pitchFamily="50" charset="-127"/>
                <a:ea typeface="나눔스퀘어 Light" panose="020B0600000101010101" pitchFamily="50" charset="-127"/>
              </a:rPr>
              <a:t>와 </a:t>
            </a:r>
            <a:r>
              <a:rPr lang="en-US" altLang="ko-KR" sz="1920" dirty="0">
                <a:solidFill>
                  <a:srgbClr val="000000"/>
                </a:solidFill>
                <a:latin typeface="나눔스퀘어 Light" panose="020B0600000101010101" pitchFamily="50" charset="-127"/>
                <a:ea typeface="나눔스퀘어 Light" panose="020B0600000101010101" pitchFamily="50" charset="-127"/>
              </a:rPr>
              <a:t>y</a:t>
            </a:r>
            <a:r>
              <a:rPr lang="ko-KR" altLang="en-US" sz="1920" dirty="0">
                <a:solidFill>
                  <a:srgbClr val="000000"/>
                </a:solidFill>
                <a:latin typeface="나눔스퀘어 Light" panose="020B0600000101010101" pitchFamily="50" charset="-127"/>
                <a:ea typeface="나눔스퀘어 Light" panose="020B0600000101010101" pitchFamily="50" charset="-127"/>
              </a:rPr>
              <a:t>가 분리된 데이터에 대해서 테스트 데이터를 분리하는 과정을 살펴보자</a:t>
            </a:r>
            <a:endParaRPr lang="ko-KR" altLang="en-US" sz="1920" dirty="0">
              <a:latin typeface="나눔스퀘어 Light" panose="020B0600000101010101" pitchFamily="50" charset="-127"/>
              <a:ea typeface="나눔스퀘어 Light" panose="020B0600000101010101" pitchFamily="50" charset="-127"/>
            </a:endParaRPr>
          </a:p>
        </p:txBody>
      </p:sp>
    </p:spTree>
    <p:extLst>
      <p:ext uri="{BB962C8B-B14F-4D97-AF65-F5344CB8AC3E}">
        <p14:creationId xmlns:p14="http://schemas.microsoft.com/office/powerpoint/2010/main" val="144304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3C1A047-F854-40AB-A65C-BD4C3D4441E1}"/>
              </a:ext>
            </a:extLst>
          </p:cNvPr>
          <p:cNvSpPr>
            <a:spLocks noGrp="1"/>
          </p:cNvSpPr>
          <p:nvPr>
            <p:ph type="sldNum" sz="quarter" idx="12"/>
          </p:nvPr>
        </p:nvSpPr>
        <p:spPr/>
        <p:txBody>
          <a:bodyPr/>
          <a:lstStyle/>
          <a:p>
            <a:fld id="{6469C651-7436-41FC-892A-299A4ABD617B}" type="slidenum">
              <a:rPr lang="ko-KR" altLang="en-US" smtClean="0"/>
              <a:pPr/>
              <a:t>57</a:t>
            </a:fld>
            <a:endParaRPr lang="ko-KR" altLang="en-US"/>
          </a:p>
        </p:txBody>
      </p:sp>
      <p:sp>
        <p:nvSpPr>
          <p:cNvPr id="15" name="직사각형 14">
            <a:extLst>
              <a:ext uri="{FF2B5EF4-FFF2-40B4-BE49-F238E27FC236}">
                <a16:creationId xmlns:a16="http://schemas.microsoft.com/office/drawing/2014/main" id="{9DC9D2EB-606A-4325-89D4-A81360E777A6}"/>
              </a:ext>
            </a:extLst>
          </p:cNvPr>
          <p:cNvSpPr/>
          <p:nvPr/>
        </p:nvSpPr>
        <p:spPr>
          <a:xfrm>
            <a:off x="2818023" y="161971"/>
            <a:ext cx="1659429" cy="535531"/>
          </a:xfrm>
          <a:prstGeom prst="rect">
            <a:avLst/>
          </a:prstGeom>
        </p:spPr>
        <p:txBody>
          <a:bodyPr wrap="none">
            <a:spAutoFit/>
          </a:bodyPr>
          <a:lstStyle/>
          <a:p>
            <a:pPr algn="ctr" defTabSz="1097280">
              <a:defRPr/>
            </a:pPr>
            <a:r>
              <a:rPr lang="ko-KR" altLang="en-US"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지도학습</a:t>
            </a:r>
            <a:endParaRPr lang="en-US" altLang="ko-KR"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endParaRPr>
          </a:p>
        </p:txBody>
      </p:sp>
      <p:cxnSp>
        <p:nvCxnSpPr>
          <p:cNvPr id="16" name="직선 연결선 15">
            <a:extLst>
              <a:ext uri="{FF2B5EF4-FFF2-40B4-BE49-F238E27FC236}">
                <a16:creationId xmlns:a16="http://schemas.microsoft.com/office/drawing/2014/main" id="{EEC806BC-0E8C-4A75-9A48-53E47C221974}"/>
              </a:ext>
            </a:extLst>
          </p:cNvPr>
          <p:cNvCxnSpPr>
            <a:cxnSpLocks/>
          </p:cNvCxnSpPr>
          <p:nvPr/>
        </p:nvCxnSpPr>
        <p:spPr>
          <a:xfrm>
            <a:off x="2942050" y="715968"/>
            <a:ext cx="1425758"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CB957A5F-81CD-45BE-A4E0-E382C63E5E35}"/>
              </a:ext>
            </a:extLst>
          </p:cNvPr>
          <p:cNvPicPr>
            <a:picLocks noChangeAspect="1"/>
          </p:cNvPicPr>
          <p:nvPr/>
        </p:nvPicPr>
        <p:blipFill>
          <a:blip r:embed="rId3"/>
          <a:stretch>
            <a:fillRect/>
          </a:stretch>
        </p:blipFill>
        <p:spPr>
          <a:xfrm>
            <a:off x="908494" y="270969"/>
            <a:ext cx="1789457" cy="617132"/>
          </a:xfrm>
          <a:prstGeom prst="rect">
            <a:avLst/>
          </a:prstGeom>
        </p:spPr>
      </p:pic>
      <p:sp>
        <p:nvSpPr>
          <p:cNvPr id="9" name="직사각형 8">
            <a:extLst>
              <a:ext uri="{FF2B5EF4-FFF2-40B4-BE49-F238E27FC236}">
                <a16:creationId xmlns:a16="http://schemas.microsoft.com/office/drawing/2014/main" id="{13DA6196-CBF4-442C-8CA3-DCDC353641E1}"/>
              </a:ext>
            </a:extLst>
          </p:cNvPr>
          <p:cNvSpPr/>
          <p:nvPr/>
        </p:nvSpPr>
        <p:spPr>
          <a:xfrm>
            <a:off x="1630403" y="1311429"/>
            <a:ext cx="3528530" cy="424732"/>
          </a:xfrm>
          <a:prstGeom prst="rect">
            <a:avLst/>
          </a:prstGeom>
        </p:spPr>
        <p:txBody>
          <a:bodyPr wrap="none">
            <a:spAutoFit/>
          </a:bodyPr>
          <a:lstStyle/>
          <a:p>
            <a:pPr defTabSz="1097280">
              <a:defRPr/>
            </a:pPr>
            <a:r>
              <a:rPr lang="ko-KR" altLang="en-US" sz="2160" b="1" dirty="0" err="1">
                <a:ln>
                  <a:solidFill>
                    <a:prstClr val="white">
                      <a:alpha val="30000"/>
                    </a:prstClr>
                  </a:solidFill>
                </a:ln>
                <a:latin typeface="나눔스퀘어 Bold" panose="020B0600000101010101" pitchFamily="50" charset="-127"/>
                <a:ea typeface="나눔스퀘어 Bold" panose="020B0600000101010101" pitchFamily="50" charset="-127"/>
              </a:rPr>
              <a:t>사이킷</a:t>
            </a:r>
            <a:r>
              <a:rPr lang="ko-KR" altLang="en-US" sz="2160" b="1" dirty="0">
                <a:ln>
                  <a:solidFill>
                    <a:prstClr val="white">
                      <a:alpha val="30000"/>
                    </a:prstClr>
                  </a:solidFill>
                </a:ln>
                <a:latin typeface="나눔스퀘어 Bold" panose="020B0600000101010101" pitchFamily="50" charset="-127"/>
                <a:ea typeface="나눔스퀘어 Bold" panose="020B0600000101010101" pitchFamily="50" charset="-127"/>
              </a:rPr>
              <a:t> </a:t>
            </a:r>
            <a:r>
              <a:rPr lang="ko-KR" altLang="en-US" sz="2160" b="1" dirty="0" err="1">
                <a:ln>
                  <a:solidFill>
                    <a:prstClr val="white">
                      <a:alpha val="30000"/>
                    </a:prstClr>
                  </a:solidFill>
                </a:ln>
                <a:latin typeface="나눔스퀘어 Bold" panose="020B0600000101010101" pitchFamily="50" charset="-127"/>
                <a:ea typeface="나눔스퀘어 Bold" panose="020B0600000101010101" pitchFamily="50" charset="-127"/>
              </a:rPr>
              <a:t>런을</a:t>
            </a:r>
            <a:r>
              <a:rPr lang="ko-KR" altLang="en-US" sz="2160" b="1" dirty="0">
                <a:ln>
                  <a:solidFill>
                    <a:prstClr val="white">
                      <a:alpha val="30000"/>
                    </a:prstClr>
                  </a:solidFill>
                </a:ln>
                <a:latin typeface="나눔스퀘어 Bold" panose="020B0600000101010101" pitchFamily="50" charset="-127"/>
                <a:ea typeface="나눔스퀘어 Bold" panose="020B0600000101010101" pitchFamily="50" charset="-127"/>
              </a:rPr>
              <a:t> 이용하여 분리</a:t>
            </a:r>
            <a:endParaRPr lang="en-US" altLang="ko-KR" sz="2160" b="1" dirty="0">
              <a:ln>
                <a:solidFill>
                  <a:prstClr val="white">
                    <a:alpha val="30000"/>
                  </a:prstClr>
                </a:solidFill>
              </a:ln>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36E80194-0D6F-4C50-AD54-6525DF0ABA6D}"/>
              </a:ext>
            </a:extLst>
          </p:cNvPr>
          <p:cNvSpPr txBox="1"/>
          <p:nvPr/>
        </p:nvSpPr>
        <p:spPr>
          <a:xfrm>
            <a:off x="1630403" y="2046446"/>
            <a:ext cx="9045306" cy="683264"/>
          </a:xfrm>
          <a:prstGeom prst="rect">
            <a:avLst/>
          </a:prstGeom>
          <a:noFill/>
        </p:spPr>
        <p:txBody>
          <a:bodyPr wrap="square" rtlCol="0">
            <a:spAutoFit/>
          </a:bodyPr>
          <a:lstStyle/>
          <a:p>
            <a:pPr>
              <a:buClr>
                <a:srgbClr val="EEAE66"/>
              </a:buClr>
            </a:pPr>
            <a:r>
              <a:rPr lang="ko-KR" altLang="en-US" sz="1920" dirty="0" err="1">
                <a:solidFill>
                  <a:srgbClr val="000000"/>
                </a:solidFill>
                <a:latin typeface="나눔스퀘어 Light" panose="020B0600000101010101" pitchFamily="50" charset="-127"/>
                <a:ea typeface="나눔스퀘어 Light" panose="020B0600000101010101" pitchFamily="50" charset="-127"/>
              </a:rPr>
              <a:t>사이킷</a:t>
            </a:r>
            <a:r>
              <a:rPr lang="ko-KR" altLang="en-US" sz="1920" dirty="0">
                <a:solidFill>
                  <a:srgbClr val="000000"/>
                </a:solidFill>
                <a:latin typeface="나눔스퀘어 Light" panose="020B0600000101010101" pitchFamily="50" charset="-127"/>
                <a:ea typeface="나눔스퀘어 Light" panose="020B0600000101010101" pitchFamily="50" charset="-127"/>
              </a:rPr>
              <a:t> </a:t>
            </a:r>
            <a:r>
              <a:rPr lang="ko-KR" altLang="en-US" sz="1920" dirty="0" err="1">
                <a:solidFill>
                  <a:srgbClr val="000000"/>
                </a:solidFill>
                <a:latin typeface="나눔스퀘어 Light" panose="020B0600000101010101" pitchFamily="50" charset="-127"/>
                <a:ea typeface="나눔스퀘어 Light" panose="020B0600000101010101" pitchFamily="50" charset="-127"/>
              </a:rPr>
              <a:t>런은</a:t>
            </a:r>
            <a:r>
              <a:rPr lang="ko-KR" altLang="en-US" sz="1920" dirty="0">
                <a:solidFill>
                  <a:srgbClr val="000000"/>
                </a:solidFill>
                <a:latin typeface="나눔스퀘어 Light" panose="020B0600000101010101" pitchFamily="50" charset="-127"/>
                <a:ea typeface="나눔스퀘어 Light" panose="020B0600000101010101" pitchFamily="50" charset="-127"/>
              </a:rPr>
              <a:t> 학습용 테스트와 테스트용 데이터를 분리하게 해주는 </a:t>
            </a:r>
            <a:r>
              <a:rPr lang="en-US" altLang="ko-KR" sz="1920" dirty="0" err="1">
                <a:solidFill>
                  <a:srgbClr val="000000"/>
                </a:solidFill>
                <a:latin typeface="나눔스퀘어 Light" panose="020B0600000101010101" pitchFamily="50" charset="-127"/>
                <a:ea typeface="나눔스퀘어 Light" panose="020B0600000101010101" pitchFamily="50" charset="-127"/>
              </a:rPr>
              <a:t>train_test_split</a:t>
            </a:r>
            <a:r>
              <a:rPr lang="ko-KR" altLang="en-US" sz="1920" dirty="0">
                <a:solidFill>
                  <a:srgbClr val="000000"/>
                </a:solidFill>
                <a:latin typeface="나눔스퀘어 Light" panose="020B0600000101010101" pitchFamily="50" charset="-127"/>
                <a:ea typeface="나눔스퀘어 Light" panose="020B0600000101010101" pitchFamily="50" charset="-127"/>
              </a:rPr>
              <a:t>를 지원</a:t>
            </a:r>
            <a:endParaRPr lang="ko-KR" altLang="en-US" sz="1920" dirty="0">
              <a:latin typeface="나눔스퀘어 Light" panose="020B0600000101010101" pitchFamily="50" charset="-127"/>
              <a:ea typeface="나눔스퀘어 Light" panose="020B0600000101010101" pitchFamily="50" charset="-127"/>
            </a:endParaRPr>
          </a:p>
        </p:txBody>
      </p:sp>
      <p:sp>
        <p:nvSpPr>
          <p:cNvPr id="8" name="사각형: 둥근 위쪽 모서리 7">
            <a:extLst>
              <a:ext uri="{FF2B5EF4-FFF2-40B4-BE49-F238E27FC236}">
                <a16:creationId xmlns:a16="http://schemas.microsoft.com/office/drawing/2014/main" id="{8F28E612-1629-4B27-8032-1396D26D1F7E}"/>
              </a:ext>
            </a:extLst>
          </p:cNvPr>
          <p:cNvSpPr/>
          <p:nvPr/>
        </p:nvSpPr>
        <p:spPr>
          <a:xfrm>
            <a:off x="1644324" y="2651315"/>
            <a:ext cx="9505056" cy="777686"/>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10" name="TextBox 9">
            <a:extLst>
              <a:ext uri="{FF2B5EF4-FFF2-40B4-BE49-F238E27FC236}">
                <a16:creationId xmlns:a16="http://schemas.microsoft.com/office/drawing/2014/main" id="{1544BCC1-902F-4429-A622-9E1611A49C84}"/>
              </a:ext>
            </a:extLst>
          </p:cNvPr>
          <p:cNvSpPr txBox="1"/>
          <p:nvPr/>
        </p:nvSpPr>
        <p:spPr>
          <a:xfrm>
            <a:off x="1689110" y="2651313"/>
            <a:ext cx="9505056" cy="720069"/>
          </a:xfrm>
          <a:prstGeom prst="rect">
            <a:avLst/>
          </a:prstGeom>
          <a:noFill/>
        </p:spPr>
        <p:txBody>
          <a:bodyPr wrap="square" rtlCol="0">
            <a:spAutoFit/>
          </a:bodyPr>
          <a:lstStyle/>
          <a:p>
            <a:pPr>
              <a:lnSpc>
                <a:spcPct val="150000"/>
              </a:lnSpc>
              <a:buClr>
                <a:srgbClr val="FB867D"/>
              </a:buClr>
            </a:pPr>
            <a:r>
              <a:rPr lang="en-US" altLang="ko-KR" sz="1440" b="1" dirty="0">
                <a:solidFill>
                  <a:srgbClr val="000000"/>
                </a:solidFill>
                <a:latin typeface="Consolas" panose="020B0609020204030204" pitchFamily="49" charset="0"/>
              </a:rPr>
              <a:t>from</a:t>
            </a:r>
            <a:r>
              <a:rPr lang="en-US" altLang="ko-KR" sz="1440" dirty="0">
                <a:solidFill>
                  <a:srgbClr val="000000"/>
                </a:solidFill>
                <a:latin typeface="Consolas" panose="020B0609020204030204" pitchFamily="49" charset="0"/>
              </a:rPr>
              <a:t> </a:t>
            </a:r>
            <a:r>
              <a:rPr lang="en-US" altLang="ko-KR" sz="1440" dirty="0" err="1">
                <a:solidFill>
                  <a:srgbClr val="000000"/>
                </a:solidFill>
                <a:latin typeface="Consolas" panose="020B0609020204030204" pitchFamily="49" charset="0"/>
              </a:rPr>
              <a:t>sklearn.model_selection</a:t>
            </a:r>
            <a:r>
              <a:rPr lang="en-US" altLang="ko-KR" sz="1440" dirty="0">
                <a:solidFill>
                  <a:srgbClr val="000000"/>
                </a:solidFill>
                <a:latin typeface="Consolas" panose="020B0609020204030204" pitchFamily="49" charset="0"/>
              </a:rPr>
              <a:t> </a:t>
            </a:r>
            <a:r>
              <a:rPr lang="en-US" altLang="ko-KR" sz="1440" b="1" dirty="0">
                <a:solidFill>
                  <a:srgbClr val="000000"/>
                </a:solidFill>
                <a:latin typeface="Consolas" panose="020B0609020204030204" pitchFamily="49" charset="0"/>
              </a:rPr>
              <a:t>import</a:t>
            </a:r>
            <a:r>
              <a:rPr lang="en-US" altLang="ko-KR" sz="1440" dirty="0">
                <a:solidFill>
                  <a:srgbClr val="000000"/>
                </a:solidFill>
                <a:latin typeface="Consolas" panose="020B0609020204030204" pitchFamily="49" charset="0"/>
              </a:rPr>
              <a:t> </a:t>
            </a:r>
            <a:r>
              <a:rPr lang="en-US" altLang="ko-KR" sz="1440" dirty="0" err="1">
                <a:solidFill>
                  <a:srgbClr val="000000"/>
                </a:solidFill>
                <a:latin typeface="Consolas" panose="020B0609020204030204" pitchFamily="49" charset="0"/>
              </a:rPr>
              <a:t>train_test_split</a:t>
            </a:r>
            <a:r>
              <a:rPr lang="en-US" altLang="ko-KR" sz="1440" dirty="0">
                <a:solidFill>
                  <a:srgbClr val="000000"/>
                </a:solidFill>
                <a:latin typeface="Consolas" panose="020B0609020204030204" pitchFamily="49" charset="0"/>
              </a:rPr>
              <a:t> </a:t>
            </a:r>
          </a:p>
          <a:p>
            <a:pPr>
              <a:lnSpc>
                <a:spcPct val="150000"/>
              </a:lnSpc>
              <a:buClr>
                <a:srgbClr val="FB867D"/>
              </a:buClr>
            </a:pPr>
            <a:r>
              <a:rPr lang="en-US" altLang="ko-KR" sz="1440" dirty="0" err="1">
                <a:solidFill>
                  <a:srgbClr val="000000"/>
                </a:solidFill>
                <a:latin typeface="Consolas" panose="020B0609020204030204" pitchFamily="49" charset="0"/>
              </a:rPr>
              <a:t>X_train</a:t>
            </a:r>
            <a:r>
              <a:rPr lang="en-US" altLang="ko-KR" sz="1440" dirty="0">
                <a:solidFill>
                  <a:srgbClr val="000000"/>
                </a:solidFill>
                <a:latin typeface="Consolas" panose="020B0609020204030204" pitchFamily="49" charset="0"/>
              </a:rPr>
              <a:t>, </a:t>
            </a:r>
            <a:r>
              <a:rPr lang="en-US" altLang="ko-KR" sz="1440" dirty="0" err="1">
                <a:solidFill>
                  <a:srgbClr val="000000"/>
                </a:solidFill>
                <a:latin typeface="Consolas" panose="020B0609020204030204" pitchFamily="49" charset="0"/>
              </a:rPr>
              <a:t>X_test</a:t>
            </a:r>
            <a:r>
              <a:rPr lang="en-US" altLang="ko-KR" sz="1440" dirty="0">
                <a:solidFill>
                  <a:srgbClr val="000000"/>
                </a:solidFill>
                <a:latin typeface="Consolas" panose="020B0609020204030204" pitchFamily="49" charset="0"/>
              </a:rPr>
              <a:t>, </a:t>
            </a:r>
            <a:r>
              <a:rPr lang="en-US" altLang="ko-KR" sz="1440" dirty="0" err="1">
                <a:solidFill>
                  <a:srgbClr val="000000"/>
                </a:solidFill>
                <a:latin typeface="Consolas" panose="020B0609020204030204" pitchFamily="49" charset="0"/>
              </a:rPr>
              <a:t>y_train</a:t>
            </a:r>
            <a:r>
              <a:rPr lang="en-US" altLang="ko-KR" sz="1440" dirty="0">
                <a:solidFill>
                  <a:srgbClr val="000000"/>
                </a:solidFill>
                <a:latin typeface="Consolas" panose="020B0609020204030204" pitchFamily="49" charset="0"/>
              </a:rPr>
              <a:t>, </a:t>
            </a:r>
            <a:r>
              <a:rPr lang="en-US" altLang="ko-KR" sz="1440" dirty="0" err="1">
                <a:solidFill>
                  <a:srgbClr val="000000"/>
                </a:solidFill>
                <a:latin typeface="Consolas" panose="020B0609020204030204" pitchFamily="49" charset="0"/>
              </a:rPr>
              <a:t>y_test</a:t>
            </a:r>
            <a:r>
              <a:rPr lang="en-US" altLang="ko-KR" sz="1440" dirty="0">
                <a:solidFill>
                  <a:srgbClr val="000000"/>
                </a:solidFill>
                <a:latin typeface="Consolas" panose="020B0609020204030204" pitchFamily="49" charset="0"/>
              </a:rPr>
              <a:t> = </a:t>
            </a:r>
            <a:r>
              <a:rPr lang="en-US" altLang="ko-KR" sz="1440" dirty="0" err="1">
                <a:solidFill>
                  <a:srgbClr val="000000"/>
                </a:solidFill>
                <a:latin typeface="Consolas" panose="020B0609020204030204" pitchFamily="49" charset="0"/>
              </a:rPr>
              <a:t>train_test_split</a:t>
            </a:r>
            <a:r>
              <a:rPr lang="en-US" altLang="ko-KR" sz="1440" dirty="0">
                <a:solidFill>
                  <a:srgbClr val="000000"/>
                </a:solidFill>
                <a:latin typeface="Consolas" panose="020B0609020204030204" pitchFamily="49" charset="0"/>
              </a:rPr>
              <a:t>(X, y, </a:t>
            </a:r>
            <a:r>
              <a:rPr lang="en-US" altLang="ko-KR" sz="1440" dirty="0" err="1">
                <a:solidFill>
                  <a:srgbClr val="000000"/>
                </a:solidFill>
                <a:latin typeface="Consolas" panose="020B0609020204030204" pitchFamily="49" charset="0"/>
              </a:rPr>
              <a:t>test_size</a:t>
            </a:r>
            <a:r>
              <a:rPr lang="en-US" altLang="ko-KR" sz="1440" dirty="0">
                <a:solidFill>
                  <a:srgbClr val="000000"/>
                </a:solidFill>
                <a:latin typeface="Consolas" panose="020B0609020204030204" pitchFamily="49" charset="0"/>
              </a:rPr>
              <a:t>= </a:t>
            </a:r>
            <a:r>
              <a:rPr lang="en-US" altLang="ko-KR" sz="1440" dirty="0">
                <a:solidFill>
                  <a:srgbClr val="008800"/>
                </a:solidFill>
                <a:latin typeface="Consolas" panose="020B0609020204030204" pitchFamily="49" charset="0"/>
              </a:rPr>
              <a:t>0.2</a:t>
            </a:r>
            <a:r>
              <a:rPr lang="en-US" altLang="ko-KR" sz="1440" dirty="0">
                <a:solidFill>
                  <a:srgbClr val="000000"/>
                </a:solidFill>
                <a:latin typeface="Consolas" panose="020B0609020204030204" pitchFamily="49" charset="0"/>
              </a:rPr>
              <a:t>, </a:t>
            </a:r>
            <a:r>
              <a:rPr lang="en-US" altLang="ko-KR" sz="1440" dirty="0" err="1">
                <a:solidFill>
                  <a:srgbClr val="000000"/>
                </a:solidFill>
                <a:latin typeface="Consolas" panose="020B0609020204030204" pitchFamily="49" charset="0"/>
              </a:rPr>
              <a:t>random_state</a:t>
            </a:r>
            <a:r>
              <a:rPr lang="en-US" altLang="ko-KR" sz="1440" dirty="0">
                <a:solidFill>
                  <a:srgbClr val="000000"/>
                </a:solidFill>
                <a:latin typeface="Consolas" panose="020B0609020204030204" pitchFamily="49" charset="0"/>
              </a:rPr>
              <a:t>=</a:t>
            </a:r>
            <a:r>
              <a:rPr lang="en-US" altLang="ko-KR" sz="1440" dirty="0">
                <a:solidFill>
                  <a:srgbClr val="008800"/>
                </a:solidFill>
                <a:latin typeface="Consolas" panose="020B0609020204030204" pitchFamily="49" charset="0"/>
              </a:rPr>
              <a:t>1234</a:t>
            </a:r>
            <a:r>
              <a:rPr lang="en-US" altLang="ko-KR" sz="1440" dirty="0">
                <a:solidFill>
                  <a:srgbClr val="000000"/>
                </a:solidFill>
                <a:latin typeface="Consolas" panose="020B0609020204030204" pitchFamily="49" charset="0"/>
              </a:rPr>
              <a:t>)</a:t>
            </a:r>
            <a:endParaRPr lang="en-US" altLang="ko-KR" sz="1440" dirty="0">
              <a:latin typeface="나눔스퀘어 Light" panose="020B0600000101010101" pitchFamily="50" charset="-127"/>
              <a:ea typeface="나눔스퀘어 Light" panose="020B0600000101010101" pitchFamily="50" charset="-127"/>
            </a:endParaRPr>
          </a:p>
        </p:txBody>
      </p:sp>
      <p:sp>
        <p:nvSpPr>
          <p:cNvPr id="11" name="TextBox 10">
            <a:extLst>
              <a:ext uri="{FF2B5EF4-FFF2-40B4-BE49-F238E27FC236}">
                <a16:creationId xmlns:a16="http://schemas.microsoft.com/office/drawing/2014/main" id="{EF2877AF-961B-40FE-B40B-214FA57669C6}"/>
              </a:ext>
            </a:extLst>
          </p:cNvPr>
          <p:cNvSpPr txBox="1"/>
          <p:nvPr/>
        </p:nvSpPr>
        <p:spPr>
          <a:xfrm>
            <a:off x="1573347" y="3612319"/>
            <a:ext cx="9045306" cy="1807995"/>
          </a:xfrm>
          <a:prstGeom prst="rect">
            <a:avLst/>
          </a:prstGeom>
          <a:noFill/>
        </p:spPr>
        <p:txBody>
          <a:bodyPr wrap="square" rtlCol="0">
            <a:spAutoFit/>
          </a:bodyPr>
          <a:lstStyle/>
          <a:p>
            <a:pPr>
              <a:lnSpc>
                <a:spcPct val="150000"/>
              </a:lnSpc>
              <a:buClr>
                <a:srgbClr val="EEAE66"/>
              </a:buClr>
            </a:pPr>
            <a:r>
              <a:rPr lang="en-US" altLang="ko-KR" sz="1920" dirty="0">
                <a:solidFill>
                  <a:srgbClr val="000000"/>
                </a:solidFill>
                <a:latin typeface="나눔스퀘어 Light" panose="020B0600000101010101" pitchFamily="50" charset="-127"/>
                <a:ea typeface="나눔스퀘어 Light" panose="020B0600000101010101" pitchFamily="50" charset="-127"/>
              </a:rPr>
              <a:t>X : </a:t>
            </a:r>
            <a:r>
              <a:rPr lang="ko-KR" altLang="en-US" sz="1920" dirty="0">
                <a:solidFill>
                  <a:srgbClr val="000000"/>
                </a:solidFill>
                <a:latin typeface="나눔스퀘어 Light" panose="020B0600000101010101" pitchFamily="50" charset="-127"/>
                <a:ea typeface="나눔스퀘어 Light" panose="020B0600000101010101" pitchFamily="50" charset="-127"/>
              </a:rPr>
              <a:t>독립 변수 데이터</a:t>
            </a:r>
            <a:r>
              <a:rPr lang="en-US" altLang="ko-KR" sz="1920" dirty="0">
                <a:solidFill>
                  <a:srgbClr val="000000"/>
                </a:solidFill>
                <a:latin typeface="나눔스퀘어 Light" panose="020B0600000101010101" pitchFamily="50" charset="-127"/>
                <a:ea typeface="나눔스퀘어 Light" panose="020B0600000101010101" pitchFamily="50" charset="-127"/>
              </a:rPr>
              <a:t>. (</a:t>
            </a:r>
            <a:r>
              <a:rPr lang="ko-KR" altLang="en-US" sz="1920" dirty="0">
                <a:solidFill>
                  <a:srgbClr val="000000"/>
                </a:solidFill>
                <a:latin typeface="나눔스퀘어 Light" panose="020B0600000101010101" pitchFamily="50" charset="-127"/>
                <a:ea typeface="나눔스퀘어 Light" panose="020B0600000101010101" pitchFamily="50" charset="-127"/>
              </a:rPr>
              <a:t>배열이나 데이터프레임</a:t>
            </a:r>
            <a:r>
              <a:rPr lang="en-US" altLang="ko-KR" sz="1920" dirty="0">
                <a:solidFill>
                  <a:srgbClr val="000000"/>
                </a:solidFill>
                <a:latin typeface="나눔스퀘어 Light" panose="020B0600000101010101" pitchFamily="50" charset="-127"/>
                <a:ea typeface="나눔스퀘어 Light" panose="020B0600000101010101" pitchFamily="50" charset="-127"/>
              </a:rPr>
              <a:t>)</a:t>
            </a:r>
            <a:br>
              <a:rPr lang="ko-KR" altLang="en-US" sz="1920" dirty="0">
                <a:latin typeface="나눔스퀘어 Light" panose="020B0600000101010101" pitchFamily="50" charset="-127"/>
                <a:ea typeface="나눔스퀘어 Light" panose="020B0600000101010101" pitchFamily="50" charset="-127"/>
              </a:rPr>
            </a:br>
            <a:r>
              <a:rPr lang="en-US" altLang="ko-KR" sz="1920" dirty="0">
                <a:solidFill>
                  <a:srgbClr val="000000"/>
                </a:solidFill>
                <a:latin typeface="나눔스퀘어 Light" panose="020B0600000101010101" pitchFamily="50" charset="-127"/>
                <a:ea typeface="나눔스퀘어 Light" panose="020B0600000101010101" pitchFamily="50" charset="-127"/>
              </a:rPr>
              <a:t>y : </a:t>
            </a:r>
            <a:r>
              <a:rPr lang="ko-KR" altLang="en-US" sz="1920" dirty="0">
                <a:solidFill>
                  <a:srgbClr val="000000"/>
                </a:solidFill>
                <a:latin typeface="나눔스퀘어 Light" panose="020B0600000101010101" pitchFamily="50" charset="-127"/>
                <a:ea typeface="나눔스퀘어 Light" panose="020B0600000101010101" pitchFamily="50" charset="-127"/>
              </a:rPr>
              <a:t>종속 변수 데이터</a:t>
            </a:r>
            <a:r>
              <a:rPr lang="en-US" altLang="ko-KR" sz="1920" dirty="0">
                <a:solidFill>
                  <a:srgbClr val="000000"/>
                </a:solidFill>
                <a:latin typeface="나눔스퀘어 Light" panose="020B0600000101010101" pitchFamily="50" charset="-127"/>
                <a:ea typeface="나눔스퀘어 Light" panose="020B0600000101010101" pitchFamily="50" charset="-127"/>
              </a:rPr>
              <a:t>. </a:t>
            </a:r>
            <a:r>
              <a:rPr lang="ko-KR" altLang="en-US" sz="1920" dirty="0">
                <a:solidFill>
                  <a:srgbClr val="000000"/>
                </a:solidFill>
                <a:latin typeface="나눔스퀘어 Light" panose="020B0600000101010101" pitchFamily="50" charset="-127"/>
                <a:ea typeface="나눔스퀘어 Light" panose="020B0600000101010101" pitchFamily="50" charset="-127"/>
              </a:rPr>
              <a:t>레이블 데이터</a:t>
            </a:r>
            <a:r>
              <a:rPr lang="en-US" altLang="ko-KR" sz="1920" dirty="0">
                <a:solidFill>
                  <a:srgbClr val="000000"/>
                </a:solidFill>
                <a:latin typeface="나눔스퀘어 Light" panose="020B0600000101010101" pitchFamily="50" charset="-127"/>
                <a:ea typeface="나눔스퀘어 Light" panose="020B0600000101010101" pitchFamily="50" charset="-127"/>
              </a:rPr>
              <a:t>.</a:t>
            </a:r>
            <a:br>
              <a:rPr lang="ko-KR" altLang="en-US" sz="1920" dirty="0">
                <a:latin typeface="나눔스퀘어 Light" panose="020B0600000101010101" pitchFamily="50" charset="-127"/>
                <a:ea typeface="나눔스퀘어 Light" panose="020B0600000101010101" pitchFamily="50" charset="-127"/>
              </a:rPr>
            </a:br>
            <a:r>
              <a:rPr lang="en-US" altLang="ko-KR" sz="1920" dirty="0" err="1">
                <a:solidFill>
                  <a:srgbClr val="000000"/>
                </a:solidFill>
                <a:latin typeface="나눔스퀘어 Light" panose="020B0600000101010101" pitchFamily="50" charset="-127"/>
                <a:ea typeface="나눔스퀘어 Light" panose="020B0600000101010101" pitchFamily="50" charset="-127"/>
              </a:rPr>
              <a:t>test_size</a:t>
            </a:r>
            <a:r>
              <a:rPr lang="en-US" altLang="ko-KR" sz="1920" dirty="0">
                <a:solidFill>
                  <a:srgbClr val="000000"/>
                </a:solidFill>
                <a:latin typeface="나눔스퀘어 Light" panose="020B0600000101010101" pitchFamily="50" charset="-127"/>
                <a:ea typeface="나눔스퀘어 Light" panose="020B0600000101010101" pitchFamily="50" charset="-127"/>
              </a:rPr>
              <a:t> : </a:t>
            </a:r>
            <a:r>
              <a:rPr lang="ko-KR" altLang="en-US" sz="1920" dirty="0">
                <a:solidFill>
                  <a:srgbClr val="000000"/>
                </a:solidFill>
                <a:latin typeface="나눔스퀘어 Light" panose="020B0600000101010101" pitchFamily="50" charset="-127"/>
                <a:ea typeface="나눔스퀘어 Light" panose="020B0600000101010101" pitchFamily="50" charset="-127"/>
              </a:rPr>
              <a:t>테스트용 데이터 개수를 지정</a:t>
            </a:r>
            <a:br>
              <a:rPr lang="ko-KR" altLang="en-US" sz="1920" dirty="0">
                <a:latin typeface="나눔스퀘어 Light" panose="020B0600000101010101" pitchFamily="50" charset="-127"/>
                <a:ea typeface="나눔스퀘어 Light" panose="020B0600000101010101" pitchFamily="50" charset="-127"/>
              </a:rPr>
            </a:br>
            <a:r>
              <a:rPr lang="en-US" altLang="ko-KR" sz="1920" dirty="0" err="1">
                <a:solidFill>
                  <a:srgbClr val="000000"/>
                </a:solidFill>
                <a:latin typeface="나눔스퀘어 Light" panose="020B0600000101010101" pitchFamily="50" charset="-127"/>
                <a:ea typeface="나눔스퀘어 Light" panose="020B0600000101010101" pitchFamily="50" charset="-127"/>
              </a:rPr>
              <a:t>random_state</a:t>
            </a:r>
            <a:r>
              <a:rPr lang="en-US" altLang="ko-KR" sz="1920" dirty="0">
                <a:solidFill>
                  <a:srgbClr val="000000"/>
                </a:solidFill>
                <a:latin typeface="나눔스퀘어 Light" panose="020B0600000101010101" pitchFamily="50" charset="-127"/>
                <a:ea typeface="나눔스퀘어 Light" panose="020B0600000101010101" pitchFamily="50" charset="-127"/>
              </a:rPr>
              <a:t> : </a:t>
            </a:r>
            <a:r>
              <a:rPr lang="ko-KR" altLang="en-US" sz="1920" dirty="0">
                <a:solidFill>
                  <a:srgbClr val="000000"/>
                </a:solidFill>
                <a:latin typeface="나눔스퀘어 Light" panose="020B0600000101010101" pitchFamily="50" charset="-127"/>
                <a:ea typeface="나눔스퀘어 Light" panose="020B0600000101010101" pitchFamily="50" charset="-127"/>
              </a:rPr>
              <a:t>난수 </a:t>
            </a:r>
            <a:r>
              <a:rPr lang="ko-KR" altLang="en-US" sz="1920" dirty="0" err="1">
                <a:solidFill>
                  <a:srgbClr val="000000"/>
                </a:solidFill>
                <a:latin typeface="나눔스퀘어 Light" panose="020B0600000101010101" pitchFamily="50" charset="-127"/>
                <a:ea typeface="나눔스퀘어 Light" panose="020B0600000101010101" pitchFamily="50" charset="-127"/>
              </a:rPr>
              <a:t>시드</a:t>
            </a:r>
            <a:endParaRPr lang="ko-KR" altLang="en-US" sz="1920" dirty="0">
              <a:latin typeface="나눔스퀘어 Light" panose="020B0600000101010101" pitchFamily="50" charset="-127"/>
              <a:ea typeface="나눔스퀘어 Light" panose="020B0600000101010101" pitchFamily="50" charset="-127"/>
            </a:endParaRPr>
          </a:p>
        </p:txBody>
      </p:sp>
    </p:spTree>
    <p:extLst>
      <p:ext uri="{BB962C8B-B14F-4D97-AF65-F5344CB8AC3E}">
        <p14:creationId xmlns:p14="http://schemas.microsoft.com/office/powerpoint/2010/main" val="708696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A4C2E2F5-FE13-4433-89D7-06709C850712}"/>
              </a:ext>
            </a:extLst>
          </p:cNvPr>
          <p:cNvPicPr>
            <a:picLocks noChangeAspect="1"/>
          </p:cNvPicPr>
          <p:nvPr/>
        </p:nvPicPr>
        <p:blipFill>
          <a:blip r:embed="rId3"/>
          <a:stretch>
            <a:fillRect/>
          </a:stretch>
        </p:blipFill>
        <p:spPr>
          <a:xfrm>
            <a:off x="911424" y="271561"/>
            <a:ext cx="1789456" cy="617132"/>
          </a:xfrm>
          <a:prstGeom prst="rect">
            <a:avLst/>
          </a:prstGeom>
        </p:spPr>
      </p:pic>
      <p:sp>
        <p:nvSpPr>
          <p:cNvPr id="2" name="슬라이드 번호 개체 틀 1">
            <a:extLst>
              <a:ext uri="{FF2B5EF4-FFF2-40B4-BE49-F238E27FC236}">
                <a16:creationId xmlns:a16="http://schemas.microsoft.com/office/drawing/2014/main" id="{ECE4A030-D2D2-4476-84EE-50E9099F207E}"/>
              </a:ext>
            </a:extLst>
          </p:cNvPr>
          <p:cNvSpPr>
            <a:spLocks noGrp="1"/>
          </p:cNvSpPr>
          <p:nvPr>
            <p:ph type="sldNum" sz="quarter" idx="12"/>
          </p:nvPr>
        </p:nvSpPr>
        <p:spPr/>
        <p:txBody>
          <a:bodyPr/>
          <a:lstStyle/>
          <a:p>
            <a:fld id="{6469C651-7436-41FC-892A-299A4ABD617B}" type="slidenum">
              <a:rPr lang="ko-KR" altLang="en-US" smtClean="0"/>
              <a:pPr/>
              <a:t>58</a:t>
            </a:fld>
            <a:endParaRPr lang="ko-KR" altLang="en-US"/>
          </a:p>
        </p:txBody>
      </p:sp>
      <p:sp>
        <p:nvSpPr>
          <p:cNvPr id="17" name="TextBox 16">
            <a:extLst>
              <a:ext uri="{FF2B5EF4-FFF2-40B4-BE49-F238E27FC236}">
                <a16:creationId xmlns:a16="http://schemas.microsoft.com/office/drawing/2014/main" id="{19413C60-41C2-43B9-A96D-ED4564B457B1}"/>
              </a:ext>
            </a:extLst>
          </p:cNvPr>
          <p:cNvSpPr txBox="1"/>
          <p:nvPr/>
        </p:nvSpPr>
        <p:spPr>
          <a:xfrm>
            <a:off x="5037096" y="2720693"/>
            <a:ext cx="5379385" cy="1421928"/>
          </a:xfrm>
          <a:prstGeom prst="rect">
            <a:avLst/>
          </a:prstGeom>
          <a:noFill/>
        </p:spPr>
        <p:txBody>
          <a:bodyPr wrap="square" rtlCol="0" anchor="ctr" anchorCtr="0">
            <a:spAutoFit/>
          </a:bodyPr>
          <a:lstStyle/>
          <a:p>
            <a:pPr defTabSz="1097280" latinLnBrk="0">
              <a:defRPr/>
            </a:pPr>
            <a:r>
              <a:rPr lang="ko-KR" altLang="en-US" sz="4320" kern="0" dirty="0">
                <a:ln>
                  <a:solidFill>
                    <a:schemeClr val="bg1">
                      <a:alpha val="30000"/>
                    </a:schemeClr>
                  </a:solidFill>
                </a:ln>
                <a:solidFill>
                  <a:schemeClr val="bg1"/>
                </a:solidFill>
                <a:latin typeface="나눔스퀘어" panose="020B0600000101010101" pitchFamily="50" charset="-127"/>
                <a:ea typeface="나눔스퀘어" panose="020B0600000101010101" pitchFamily="50" charset="-127"/>
              </a:rPr>
              <a:t>한국어 </a:t>
            </a:r>
            <a:r>
              <a:rPr lang="ko-KR" altLang="en-US" sz="4320" kern="0" dirty="0" err="1">
                <a:ln>
                  <a:solidFill>
                    <a:schemeClr val="bg1">
                      <a:alpha val="30000"/>
                    </a:schemeClr>
                  </a:solidFill>
                </a:ln>
                <a:solidFill>
                  <a:schemeClr val="bg1"/>
                </a:solidFill>
                <a:latin typeface="나눔스퀘어" panose="020B0600000101010101" pitchFamily="50" charset="-127"/>
                <a:ea typeface="나눔스퀘어" panose="020B0600000101010101" pitchFamily="50" charset="-127"/>
              </a:rPr>
              <a:t>전처리</a:t>
            </a:r>
            <a:r>
              <a:rPr lang="ko-KR" altLang="en-US" sz="4320" kern="0" dirty="0">
                <a:ln>
                  <a:solidFill>
                    <a:schemeClr val="bg1">
                      <a:alpha val="30000"/>
                    </a:schemeClr>
                  </a:solidFill>
                </a:ln>
                <a:solidFill>
                  <a:schemeClr val="bg1"/>
                </a:solidFill>
                <a:latin typeface="나눔스퀘어" panose="020B0600000101010101" pitchFamily="50" charset="-127"/>
                <a:ea typeface="나눔스퀘어" panose="020B0600000101010101" pitchFamily="50" charset="-127"/>
              </a:rPr>
              <a:t> 패키지</a:t>
            </a:r>
          </a:p>
        </p:txBody>
      </p:sp>
      <p:sp>
        <p:nvSpPr>
          <p:cNvPr id="18" name="직사각형 17">
            <a:extLst>
              <a:ext uri="{FF2B5EF4-FFF2-40B4-BE49-F238E27FC236}">
                <a16:creationId xmlns:a16="http://schemas.microsoft.com/office/drawing/2014/main" id="{0B8205E5-A576-4271-8891-1FC463D4FE5F}"/>
              </a:ext>
            </a:extLst>
          </p:cNvPr>
          <p:cNvSpPr/>
          <p:nvPr/>
        </p:nvSpPr>
        <p:spPr>
          <a:xfrm>
            <a:off x="4196957" y="3020819"/>
            <a:ext cx="906017" cy="830997"/>
          </a:xfrm>
          <a:prstGeom prst="rect">
            <a:avLst/>
          </a:prstGeom>
        </p:spPr>
        <p:txBody>
          <a:bodyPr wrap="none" anchor="ctr" anchorCtr="0">
            <a:spAutoFit/>
          </a:bodyPr>
          <a:lstStyle/>
          <a:p>
            <a:pPr algn="ctr" defTabSz="1097280" latinLnBrk="0">
              <a:defRPr/>
            </a:pPr>
            <a:r>
              <a:rPr lang="en-US" altLang="ko-KR" sz="4800" kern="0" dirty="0">
                <a:ln>
                  <a:solidFill>
                    <a:schemeClr val="bg1">
                      <a:alpha val="30000"/>
                    </a:schemeClr>
                  </a:solidFill>
                </a:ln>
                <a:solidFill>
                  <a:schemeClr val="bg1"/>
                </a:solidFill>
                <a:latin typeface="Impact" panose="020B0806030902050204" pitchFamily="34" charset="0"/>
                <a:ea typeface="나눔스퀘어" panose="020B0600000101010101" pitchFamily="50" charset="-127"/>
              </a:rPr>
              <a:t>10	</a:t>
            </a:r>
          </a:p>
        </p:txBody>
      </p:sp>
    </p:spTree>
    <p:extLst>
      <p:ext uri="{BB962C8B-B14F-4D97-AF65-F5344CB8AC3E}">
        <p14:creationId xmlns:p14="http://schemas.microsoft.com/office/powerpoint/2010/main" val="1436736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각형: 둥근 위쪽 모서리 9">
            <a:extLst>
              <a:ext uri="{FF2B5EF4-FFF2-40B4-BE49-F238E27FC236}">
                <a16:creationId xmlns:a16="http://schemas.microsoft.com/office/drawing/2014/main" id="{2DE8FBF7-ABD5-45C8-AA34-72F8F4E9DD9A}"/>
              </a:ext>
            </a:extLst>
          </p:cNvPr>
          <p:cNvSpPr/>
          <p:nvPr/>
        </p:nvSpPr>
        <p:spPr>
          <a:xfrm>
            <a:off x="1473088" y="2564904"/>
            <a:ext cx="9245825" cy="2319794"/>
          </a:xfrm>
          <a:prstGeom prst="round2Same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ko-KR" altLang="en-US" sz="2160" dirty="0">
              <a:latin typeface="나눔스퀘어" panose="020B0600000101010101" pitchFamily="50" charset="-127"/>
              <a:ea typeface="나눔스퀘어" panose="020B0600000101010101" pitchFamily="50" charset="-127"/>
            </a:endParaRPr>
          </a:p>
        </p:txBody>
      </p:sp>
      <p:sp>
        <p:nvSpPr>
          <p:cNvPr id="2" name="슬라이드 번호 개체 틀 1">
            <a:extLst>
              <a:ext uri="{FF2B5EF4-FFF2-40B4-BE49-F238E27FC236}">
                <a16:creationId xmlns:a16="http://schemas.microsoft.com/office/drawing/2014/main" id="{23C1A047-F854-40AB-A65C-BD4C3D4441E1}"/>
              </a:ext>
            </a:extLst>
          </p:cNvPr>
          <p:cNvSpPr>
            <a:spLocks noGrp="1"/>
          </p:cNvSpPr>
          <p:nvPr>
            <p:ph type="sldNum" sz="quarter" idx="12"/>
          </p:nvPr>
        </p:nvSpPr>
        <p:spPr/>
        <p:txBody>
          <a:bodyPr/>
          <a:lstStyle/>
          <a:p>
            <a:fld id="{6469C651-7436-41FC-892A-299A4ABD617B}" type="slidenum">
              <a:rPr lang="ko-KR" altLang="en-US" smtClean="0"/>
              <a:pPr/>
              <a:t>59</a:t>
            </a:fld>
            <a:endParaRPr lang="ko-KR" altLang="en-US"/>
          </a:p>
        </p:txBody>
      </p:sp>
      <p:sp>
        <p:nvSpPr>
          <p:cNvPr id="15" name="직사각형 14">
            <a:extLst>
              <a:ext uri="{FF2B5EF4-FFF2-40B4-BE49-F238E27FC236}">
                <a16:creationId xmlns:a16="http://schemas.microsoft.com/office/drawing/2014/main" id="{9DC9D2EB-606A-4325-89D4-A81360E777A6}"/>
              </a:ext>
            </a:extLst>
          </p:cNvPr>
          <p:cNvSpPr/>
          <p:nvPr/>
        </p:nvSpPr>
        <p:spPr>
          <a:xfrm>
            <a:off x="2817510" y="161971"/>
            <a:ext cx="3762568" cy="535531"/>
          </a:xfrm>
          <a:prstGeom prst="rect">
            <a:avLst/>
          </a:prstGeom>
        </p:spPr>
        <p:txBody>
          <a:bodyPr wrap="none">
            <a:spAutoFit/>
          </a:bodyPr>
          <a:lstStyle/>
          <a:p>
            <a:pPr defTabSz="1097280">
              <a:defRPr/>
            </a:pPr>
            <a:r>
              <a:rPr lang="ko-KR" altLang="en-US"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한국어 </a:t>
            </a:r>
            <a:r>
              <a:rPr lang="ko-KR" altLang="en-US" sz="2880" dirty="0" err="1">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전처리</a:t>
            </a:r>
            <a:r>
              <a:rPr lang="ko-KR" altLang="en-US"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rPr>
              <a:t> 패키지</a:t>
            </a:r>
            <a:endParaRPr lang="en-US" altLang="ko-KR" sz="2880" dirty="0">
              <a:ln>
                <a:solidFill>
                  <a:prstClr val="white">
                    <a:alpha val="30000"/>
                  </a:prstClr>
                </a:solidFill>
              </a:ln>
              <a:solidFill>
                <a:prstClr val="black">
                  <a:lumMod val="75000"/>
                  <a:lumOff val="25000"/>
                </a:prstClr>
              </a:solidFill>
              <a:latin typeface="나눔스퀘어 Bold" panose="020B0600000101010101" pitchFamily="50" charset="-127"/>
              <a:ea typeface="나눔스퀘어 Bold" panose="020B0600000101010101" pitchFamily="50" charset="-127"/>
            </a:endParaRPr>
          </a:p>
        </p:txBody>
      </p:sp>
      <p:cxnSp>
        <p:nvCxnSpPr>
          <p:cNvPr id="16" name="직선 연결선 15">
            <a:extLst>
              <a:ext uri="{FF2B5EF4-FFF2-40B4-BE49-F238E27FC236}">
                <a16:creationId xmlns:a16="http://schemas.microsoft.com/office/drawing/2014/main" id="{EEC806BC-0E8C-4A75-9A48-53E47C221974}"/>
              </a:ext>
            </a:extLst>
          </p:cNvPr>
          <p:cNvCxnSpPr>
            <a:cxnSpLocks/>
          </p:cNvCxnSpPr>
          <p:nvPr/>
        </p:nvCxnSpPr>
        <p:spPr>
          <a:xfrm>
            <a:off x="2812436" y="715968"/>
            <a:ext cx="3361864" cy="0"/>
          </a:xfrm>
          <a:prstGeom prst="line">
            <a:avLst/>
          </a:prstGeom>
          <a:ln w="25400">
            <a:solidFill>
              <a:srgbClr val="404040"/>
            </a:solidFill>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CB957A5F-81CD-45BE-A4E0-E382C63E5E35}"/>
              </a:ext>
            </a:extLst>
          </p:cNvPr>
          <p:cNvPicPr>
            <a:picLocks noChangeAspect="1"/>
          </p:cNvPicPr>
          <p:nvPr/>
        </p:nvPicPr>
        <p:blipFill>
          <a:blip r:embed="rId3"/>
          <a:stretch>
            <a:fillRect/>
          </a:stretch>
        </p:blipFill>
        <p:spPr>
          <a:xfrm>
            <a:off x="908494" y="270969"/>
            <a:ext cx="1789457" cy="617132"/>
          </a:xfrm>
          <a:prstGeom prst="rect">
            <a:avLst/>
          </a:prstGeom>
        </p:spPr>
      </p:pic>
      <p:sp>
        <p:nvSpPr>
          <p:cNvPr id="3" name="TextBox 2">
            <a:extLst>
              <a:ext uri="{FF2B5EF4-FFF2-40B4-BE49-F238E27FC236}">
                <a16:creationId xmlns:a16="http://schemas.microsoft.com/office/drawing/2014/main" id="{36E80194-0D6F-4C50-AD54-6525DF0ABA6D}"/>
              </a:ext>
            </a:extLst>
          </p:cNvPr>
          <p:cNvSpPr txBox="1"/>
          <p:nvPr/>
        </p:nvSpPr>
        <p:spPr>
          <a:xfrm>
            <a:off x="1523629" y="1463130"/>
            <a:ext cx="9159418" cy="683264"/>
          </a:xfrm>
          <a:prstGeom prst="rect">
            <a:avLst/>
          </a:prstGeom>
          <a:noFill/>
        </p:spPr>
        <p:txBody>
          <a:bodyPr wrap="square" rtlCol="0">
            <a:spAutoFit/>
          </a:bodyPr>
          <a:lstStyle/>
          <a:p>
            <a:pPr>
              <a:buClr>
                <a:srgbClr val="EEAE66"/>
              </a:buClr>
            </a:pPr>
            <a:r>
              <a:rPr lang="en-US" altLang="ko-KR" sz="1920" b="1" dirty="0" err="1">
                <a:solidFill>
                  <a:srgbClr val="000000"/>
                </a:solidFill>
                <a:latin typeface="나눔스퀘어 Light" panose="020B0600000101010101" pitchFamily="50" charset="-127"/>
                <a:ea typeface="나눔스퀘어 Light" panose="020B0600000101010101" pitchFamily="50" charset="-127"/>
              </a:rPr>
              <a:t>KoNLPy</a:t>
            </a:r>
            <a:r>
              <a:rPr lang="ko-KR" altLang="en-US" sz="1920" b="1" dirty="0">
                <a:solidFill>
                  <a:srgbClr val="000000"/>
                </a:solidFill>
                <a:latin typeface="나눔스퀘어 Light" panose="020B0600000101010101" pitchFamily="50" charset="-127"/>
                <a:ea typeface="나눔스퀘어 Light" panose="020B0600000101010101" pitchFamily="50" charset="-127"/>
              </a:rPr>
              <a:t>와 </a:t>
            </a:r>
            <a:r>
              <a:rPr lang="en-US" altLang="ko-KR" sz="1920" b="1" dirty="0">
                <a:solidFill>
                  <a:srgbClr val="000000"/>
                </a:solidFill>
                <a:latin typeface="나눔스퀘어 Light" panose="020B0600000101010101" pitchFamily="50" charset="-127"/>
                <a:ea typeface="나눔스퀘어 Light" panose="020B0600000101010101" pitchFamily="50" charset="-127"/>
              </a:rPr>
              <a:t>KSS(Korean Sentence Splitter)</a:t>
            </a:r>
            <a:r>
              <a:rPr lang="ko-KR" altLang="en-US" sz="1920" b="1" dirty="0">
                <a:solidFill>
                  <a:srgbClr val="000000"/>
                </a:solidFill>
                <a:latin typeface="나눔스퀘어 Light" panose="020B0600000101010101" pitchFamily="50" charset="-127"/>
                <a:ea typeface="나눔스퀘어 Light" panose="020B0600000101010101" pitchFamily="50" charset="-127"/>
              </a:rPr>
              <a:t>와 함께 유용하게 사용할 수 있는 패키지들</a:t>
            </a:r>
            <a:endParaRPr lang="ko-KR" altLang="en-US" sz="1920" b="1" dirty="0">
              <a:latin typeface="나눔스퀘어 Light" panose="020B0600000101010101" pitchFamily="50" charset="-127"/>
              <a:ea typeface="나눔스퀘어 Light" panose="020B0600000101010101" pitchFamily="50" charset="-127"/>
            </a:endParaRPr>
          </a:p>
        </p:txBody>
      </p:sp>
      <p:sp>
        <p:nvSpPr>
          <p:cNvPr id="8" name="TextBox 7">
            <a:extLst>
              <a:ext uri="{FF2B5EF4-FFF2-40B4-BE49-F238E27FC236}">
                <a16:creationId xmlns:a16="http://schemas.microsoft.com/office/drawing/2014/main" id="{E565D049-0F95-4398-BEB7-7E23630712EC}"/>
              </a:ext>
            </a:extLst>
          </p:cNvPr>
          <p:cNvSpPr txBox="1"/>
          <p:nvPr/>
        </p:nvSpPr>
        <p:spPr>
          <a:xfrm>
            <a:off x="1516291" y="2478495"/>
            <a:ext cx="9159418" cy="2952924"/>
          </a:xfrm>
          <a:prstGeom prst="rect">
            <a:avLst/>
          </a:prstGeom>
          <a:noFill/>
        </p:spPr>
        <p:txBody>
          <a:bodyPr wrap="square" rtlCol="0">
            <a:spAutoFit/>
          </a:bodyPr>
          <a:lstStyle/>
          <a:p>
            <a:pPr marL="342900" indent="-342900">
              <a:lnSpc>
                <a:spcPct val="200000"/>
              </a:lnSpc>
              <a:buClr>
                <a:srgbClr val="EEAE66"/>
              </a:buClr>
              <a:buFont typeface="Arial" panose="020B0604020202020204" pitchFamily="34" charset="0"/>
              <a:buChar char="•"/>
            </a:pPr>
            <a:r>
              <a:rPr lang="en-US" altLang="ko-KR" sz="1920" dirty="0" err="1">
                <a:latin typeface="나눔스퀘어 Light" panose="020B0600000101010101" pitchFamily="50" charset="-127"/>
                <a:ea typeface="나눔스퀘어 Light" panose="020B0600000101010101" pitchFamily="50" charset="-127"/>
              </a:rPr>
              <a:t>PyKoSpacing</a:t>
            </a:r>
            <a:r>
              <a:rPr lang="en-US" altLang="ko-KR" sz="1920" dirty="0">
                <a:latin typeface="나눔스퀘어 Light" panose="020B0600000101010101" pitchFamily="50" charset="-127"/>
                <a:ea typeface="나눔스퀘어 Light" panose="020B0600000101010101" pitchFamily="50" charset="-127"/>
              </a:rPr>
              <a:t> : </a:t>
            </a:r>
            <a:r>
              <a:rPr lang="ko-KR" altLang="en-US" sz="1920" dirty="0">
                <a:latin typeface="나눔스퀘어 Light" panose="020B0600000101010101" pitchFamily="50" charset="-127"/>
                <a:ea typeface="나눔스퀘어 Light" panose="020B0600000101010101" pitchFamily="50" charset="-127"/>
              </a:rPr>
              <a:t>한국어 띄어쓰기 패키지</a:t>
            </a:r>
            <a:r>
              <a:rPr lang="en-US" altLang="ko-KR" sz="1920" dirty="0">
                <a:latin typeface="나눔스퀘어 Light" panose="020B0600000101010101" pitchFamily="50" charset="-127"/>
                <a:ea typeface="나눔스퀘어 Light" panose="020B0600000101010101" pitchFamily="50" charset="-127"/>
              </a:rPr>
              <a:t>, </a:t>
            </a:r>
            <a:r>
              <a:rPr lang="ko-KR" altLang="en-US" sz="1920" dirty="0">
                <a:latin typeface="나눔스퀘어 Light" panose="020B0600000101010101" pitchFamily="50" charset="-127"/>
                <a:ea typeface="나눔스퀘어 Light" panose="020B0600000101010101" pitchFamily="50" charset="-127"/>
              </a:rPr>
              <a:t>띄어쓰기 돼있지 않은 문장을 한 문장으로 반환</a:t>
            </a:r>
            <a:endParaRPr lang="en-US" altLang="ko-KR" sz="1920" dirty="0">
              <a:latin typeface="나눔스퀘어 Light" panose="020B0600000101010101" pitchFamily="50" charset="-127"/>
              <a:ea typeface="나눔스퀘어 Light" panose="020B0600000101010101" pitchFamily="50" charset="-127"/>
            </a:endParaRPr>
          </a:p>
          <a:p>
            <a:pPr marL="342900" indent="-342900">
              <a:lnSpc>
                <a:spcPct val="200000"/>
              </a:lnSpc>
              <a:buClr>
                <a:srgbClr val="EEAE66"/>
              </a:buClr>
              <a:buFont typeface="Arial" panose="020B0604020202020204" pitchFamily="34" charset="0"/>
              <a:buChar char="•"/>
            </a:pPr>
            <a:r>
              <a:rPr lang="en-US" altLang="ko-KR" sz="1920" dirty="0" err="1">
                <a:latin typeface="나눔스퀘어 Light" panose="020B0600000101010101" pitchFamily="50" charset="-127"/>
                <a:ea typeface="나눔스퀘어 Light" panose="020B0600000101010101" pitchFamily="50" charset="-127"/>
              </a:rPr>
              <a:t>Py-Hanspell</a:t>
            </a:r>
            <a:r>
              <a:rPr lang="en-US" altLang="ko-KR" sz="1920" dirty="0">
                <a:latin typeface="나눔스퀘어 Light" panose="020B0600000101010101" pitchFamily="50" charset="-127"/>
                <a:ea typeface="나눔스퀘어 Light" panose="020B0600000101010101" pitchFamily="50" charset="-127"/>
              </a:rPr>
              <a:t> </a:t>
            </a:r>
            <a:r>
              <a:rPr lang="en-US" altLang="ko-KR" sz="1920">
                <a:latin typeface="나눔스퀘어 Light" panose="020B0600000101010101" pitchFamily="50" charset="-127"/>
                <a:ea typeface="나눔스퀘어 Light" panose="020B0600000101010101" pitchFamily="50" charset="-127"/>
              </a:rPr>
              <a:t>: </a:t>
            </a:r>
            <a:r>
              <a:rPr lang="ko-KR" altLang="en-US" sz="1920">
                <a:solidFill>
                  <a:srgbClr val="000000"/>
                </a:solidFill>
                <a:latin typeface="나눔스퀘어 Light" panose="020B0600000101010101" pitchFamily="50" charset="-127"/>
                <a:ea typeface="나눔스퀘어 Light" panose="020B0600000101010101" pitchFamily="50" charset="-127"/>
              </a:rPr>
              <a:t>네이버 </a:t>
            </a:r>
            <a:r>
              <a:rPr lang="ko-KR" altLang="en-US" sz="1920" dirty="0">
                <a:solidFill>
                  <a:srgbClr val="000000"/>
                </a:solidFill>
                <a:latin typeface="나눔스퀘어 Light" panose="020B0600000101010101" pitchFamily="50" charset="-127"/>
                <a:ea typeface="나눔스퀘어 Light" panose="020B0600000101010101" pitchFamily="50" charset="-127"/>
              </a:rPr>
              <a:t>한글 맞춤법 검사기를 바탕으로 만들어진 패키지</a:t>
            </a:r>
            <a:endParaRPr lang="en-US" altLang="ko-KR" sz="1920" dirty="0">
              <a:solidFill>
                <a:srgbClr val="000000"/>
              </a:solidFill>
              <a:latin typeface="나눔스퀘어 Light" panose="020B0600000101010101" pitchFamily="50" charset="-127"/>
              <a:ea typeface="나눔스퀘어 Light" panose="020B0600000101010101" pitchFamily="50" charset="-127"/>
            </a:endParaRPr>
          </a:p>
          <a:p>
            <a:pPr marL="342900" indent="-342900">
              <a:lnSpc>
                <a:spcPct val="200000"/>
              </a:lnSpc>
              <a:buClr>
                <a:srgbClr val="EEAE66"/>
              </a:buClr>
              <a:buFont typeface="Arial" panose="020B0604020202020204" pitchFamily="34" charset="0"/>
              <a:buChar char="•"/>
            </a:pPr>
            <a:r>
              <a:rPr lang="en-US" altLang="ko-KR" sz="1920" dirty="0">
                <a:latin typeface="나눔스퀘어 Light" panose="020B0600000101010101" pitchFamily="50" charset="-127"/>
                <a:ea typeface="나눔스퀘어 Light" panose="020B0600000101010101" pitchFamily="50" charset="-127"/>
              </a:rPr>
              <a:t>SOYNLP : </a:t>
            </a:r>
            <a:r>
              <a:rPr lang="ko-KR" altLang="en-US" sz="1920" dirty="0">
                <a:latin typeface="나눔스퀘어 Light" panose="020B0600000101010101" pitchFamily="50" charset="-127"/>
                <a:ea typeface="나눔스퀘어 Light" panose="020B0600000101010101" pitchFamily="50" charset="-127"/>
              </a:rPr>
              <a:t>품사 </a:t>
            </a:r>
            <a:r>
              <a:rPr lang="ko-KR" altLang="en-US" sz="1920" dirty="0" err="1">
                <a:latin typeface="나눔스퀘어 Light" panose="020B0600000101010101" pitchFamily="50" charset="-127"/>
                <a:ea typeface="나눔스퀘어 Light" panose="020B0600000101010101" pitchFamily="50" charset="-127"/>
              </a:rPr>
              <a:t>태깅</a:t>
            </a:r>
            <a:r>
              <a:rPr lang="en-US" altLang="ko-KR" sz="1920" dirty="0">
                <a:latin typeface="나눔스퀘어 Light" panose="020B0600000101010101" pitchFamily="50" charset="-127"/>
                <a:ea typeface="나눔스퀘어 Light" panose="020B0600000101010101" pitchFamily="50" charset="-127"/>
              </a:rPr>
              <a:t>, </a:t>
            </a:r>
            <a:r>
              <a:rPr lang="ko-KR" altLang="en-US" sz="1920" dirty="0">
                <a:latin typeface="나눔스퀘어 Light" panose="020B0600000101010101" pitchFamily="50" charset="-127"/>
                <a:ea typeface="나눔스퀘어 Light" panose="020B0600000101010101" pitchFamily="50" charset="-127"/>
              </a:rPr>
              <a:t>단어 토큰화 등을 지원하는 단어 </a:t>
            </a:r>
            <a:r>
              <a:rPr lang="ko-KR" altLang="en-US" sz="1920" dirty="0" err="1">
                <a:latin typeface="나눔스퀘어 Light" panose="020B0600000101010101" pitchFamily="50" charset="-127"/>
                <a:ea typeface="나눔스퀘어 Light" panose="020B0600000101010101" pitchFamily="50" charset="-127"/>
              </a:rPr>
              <a:t>토크나이저</a:t>
            </a:r>
            <a:endParaRPr lang="en-US" altLang="ko-KR" sz="1920" dirty="0">
              <a:latin typeface="나눔스퀘어 Light" panose="020B0600000101010101" pitchFamily="50" charset="-127"/>
              <a:ea typeface="나눔스퀘어 Light" panose="020B0600000101010101" pitchFamily="50" charset="-127"/>
            </a:endParaRPr>
          </a:p>
          <a:p>
            <a:pPr marL="342900" indent="-342900">
              <a:lnSpc>
                <a:spcPct val="200000"/>
              </a:lnSpc>
              <a:buClr>
                <a:srgbClr val="EEAE66"/>
              </a:buClr>
              <a:buFont typeface="Arial" panose="020B0604020202020204" pitchFamily="34" charset="0"/>
              <a:buChar char="•"/>
            </a:pPr>
            <a:r>
              <a:rPr lang="en-US" altLang="ko-KR" sz="1920" dirty="0">
                <a:solidFill>
                  <a:srgbClr val="000000"/>
                </a:solidFill>
                <a:latin typeface="나눔스퀘어 Light" panose="020B0600000101010101" pitchFamily="50" charset="-127"/>
                <a:ea typeface="나눔스퀘어 Light" panose="020B0600000101010101" pitchFamily="50" charset="-127"/>
              </a:rPr>
              <a:t>Customized </a:t>
            </a:r>
            <a:r>
              <a:rPr lang="en-US" altLang="ko-KR" sz="1920" dirty="0" err="1">
                <a:solidFill>
                  <a:srgbClr val="000000"/>
                </a:solidFill>
                <a:latin typeface="나눔스퀘어 Light" panose="020B0600000101010101" pitchFamily="50" charset="-127"/>
                <a:ea typeface="나눔스퀘어 Light" panose="020B0600000101010101" pitchFamily="50" charset="-127"/>
              </a:rPr>
              <a:t>KoNLPy</a:t>
            </a:r>
            <a:r>
              <a:rPr lang="en-US" altLang="ko-KR" sz="1920" dirty="0">
                <a:solidFill>
                  <a:srgbClr val="000000"/>
                </a:solidFill>
                <a:latin typeface="나눔스퀘어 Light" panose="020B0600000101010101" pitchFamily="50" charset="-127"/>
                <a:ea typeface="나눔스퀘어 Light" panose="020B0600000101010101" pitchFamily="50" charset="-127"/>
              </a:rPr>
              <a:t> : </a:t>
            </a:r>
            <a:r>
              <a:rPr lang="ko-KR" altLang="en-US" sz="1920" dirty="0">
                <a:solidFill>
                  <a:srgbClr val="000000"/>
                </a:solidFill>
                <a:latin typeface="나눔스퀘어 Light" panose="020B0600000101010101" pitchFamily="50" charset="-127"/>
                <a:ea typeface="나눔스퀘어 Light" panose="020B0600000101010101" pitchFamily="50" charset="-127"/>
              </a:rPr>
              <a:t>사용자 사전 추가가 매우 쉬운 패키지</a:t>
            </a:r>
            <a:endParaRPr lang="en-US" altLang="ko-KR" sz="1920" dirty="0">
              <a:solidFill>
                <a:srgbClr val="000000"/>
              </a:solidFill>
              <a:latin typeface="나눔스퀘어 Light" panose="020B0600000101010101" pitchFamily="50" charset="-127"/>
              <a:ea typeface="나눔스퀘어 Light" panose="020B0600000101010101" pitchFamily="50" charset="-127"/>
            </a:endParaRPr>
          </a:p>
        </p:txBody>
      </p:sp>
    </p:spTree>
    <p:extLst>
      <p:ext uri="{BB962C8B-B14F-4D97-AF65-F5344CB8AC3E}">
        <p14:creationId xmlns:p14="http://schemas.microsoft.com/office/powerpoint/2010/main" val="1335840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9770E7-7A90-4757-AC94-2C64461346F3}"/>
              </a:ext>
            </a:extLst>
          </p:cNvPr>
          <p:cNvSpPr txBox="1"/>
          <p:nvPr/>
        </p:nvSpPr>
        <p:spPr>
          <a:xfrm>
            <a:off x="0" y="121920"/>
            <a:ext cx="6986208" cy="369332"/>
          </a:xfrm>
          <a:prstGeom prst="rect">
            <a:avLst/>
          </a:prstGeom>
          <a:noFill/>
        </p:spPr>
        <p:txBody>
          <a:bodyPr wrap="none" rtlCol="0">
            <a:spAutoFit/>
          </a:bodyPr>
          <a:lstStyle/>
          <a:p>
            <a:r>
              <a:rPr lang="en-US" altLang="ko-KR" b="1" i="0" dirty="0">
                <a:solidFill>
                  <a:srgbClr val="000000"/>
                </a:solidFill>
                <a:effectLst/>
                <a:ea typeface="Malgun Gothic" panose="020B0503020000020004" pitchFamily="50" charset="-127"/>
              </a:rPr>
              <a:t>1-4. </a:t>
            </a:r>
            <a:r>
              <a:rPr lang="ko-KR" altLang="en-US" b="1" i="0" dirty="0">
                <a:solidFill>
                  <a:srgbClr val="000000"/>
                </a:solidFill>
                <a:effectLst/>
                <a:ea typeface="Malgun Gothic" panose="020B0503020000020004" pitchFamily="50" charset="-127"/>
              </a:rPr>
              <a:t>한국어에 대한 문장 토큰화 도구</a:t>
            </a:r>
            <a:r>
              <a:rPr lang="en-US" altLang="ko-KR" b="1" i="0" dirty="0">
                <a:solidFill>
                  <a:srgbClr val="000000"/>
                </a:solidFill>
                <a:effectLst/>
                <a:ea typeface="Malgun Gothic" panose="020B0503020000020004" pitchFamily="50" charset="-127"/>
              </a:rPr>
              <a:t>: KSS(Korean Sentence Splitter)</a:t>
            </a:r>
          </a:p>
        </p:txBody>
      </p:sp>
      <p:pic>
        <p:nvPicPr>
          <p:cNvPr id="7" name="그림 6" descr="텍스트이(가) 표시된 사진&#10;&#10;자동 생성된 설명">
            <a:extLst>
              <a:ext uri="{FF2B5EF4-FFF2-40B4-BE49-F238E27FC236}">
                <a16:creationId xmlns:a16="http://schemas.microsoft.com/office/drawing/2014/main" id="{D9228322-E13F-4ADD-8209-331FE4F43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10" y="872354"/>
            <a:ext cx="9502362" cy="3684406"/>
          </a:xfrm>
          <a:prstGeom prst="rect">
            <a:avLst/>
          </a:prstGeom>
        </p:spPr>
      </p:pic>
      <p:sp>
        <p:nvSpPr>
          <p:cNvPr id="8" name="TextBox 7">
            <a:extLst>
              <a:ext uri="{FF2B5EF4-FFF2-40B4-BE49-F238E27FC236}">
                <a16:creationId xmlns:a16="http://schemas.microsoft.com/office/drawing/2014/main" id="{D058E737-2262-4CB7-ADB3-68CB003F3CF7}"/>
              </a:ext>
            </a:extLst>
          </p:cNvPr>
          <p:cNvSpPr txBox="1"/>
          <p:nvPr/>
        </p:nvSpPr>
        <p:spPr>
          <a:xfrm>
            <a:off x="11587774" y="119466"/>
            <a:ext cx="461986" cy="307777"/>
          </a:xfrm>
          <a:prstGeom prst="rect">
            <a:avLst/>
          </a:prstGeom>
          <a:noFill/>
        </p:spPr>
        <p:txBody>
          <a:bodyPr wrap="square" rtlCol="0">
            <a:spAutoFit/>
          </a:bodyPr>
          <a:lstStyle/>
          <a:p>
            <a:r>
              <a:rPr lang="en-US" altLang="ko-KR" sz="1400" dirty="0"/>
              <a:t>-5-</a:t>
            </a:r>
            <a:endParaRPr lang="ko-KR" altLang="en-US" sz="1400" dirty="0"/>
          </a:p>
        </p:txBody>
      </p:sp>
    </p:spTree>
    <p:extLst>
      <p:ext uri="{BB962C8B-B14F-4D97-AF65-F5344CB8AC3E}">
        <p14:creationId xmlns:p14="http://schemas.microsoft.com/office/powerpoint/2010/main" val="5246915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5004253" y="3058997"/>
            <a:ext cx="2222981" cy="609398"/>
          </a:xfrm>
          <a:prstGeom prst="rect">
            <a:avLst/>
          </a:prstGeom>
        </p:spPr>
        <p:txBody>
          <a:bodyPr wrap="none">
            <a:spAutoFit/>
          </a:bodyPr>
          <a:lstStyle/>
          <a:p>
            <a:pPr algn="ctr"/>
            <a:r>
              <a:rPr lang="en-US" altLang="ko-KR" sz="3360" dirty="0">
                <a:solidFill>
                  <a:schemeClr val="bg1"/>
                </a:solidFill>
                <a:latin typeface="나눔스퀘어 Bold" panose="020B0600000101010101" pitchFamily="50" charset="-127"/>
                <a:ea typeface="나눔스퀘어 Bold" panose="020B0600000101010101" pitchFamily="50" charset="-127"/>
              </a:rPr>
              <a:t>Thank you</a:t>
            </a:r>
          </a:p>
        </p:txBody>
      </p:sp>
      <p:cxnSp>
        <p:nvCxnSpPr>
          <p:cNvPr id="5" name="직선 연결선 4"/>
          <p:cNvCxnSpPr/>
          <p:nvPr/>
        </p:nvCxnSpPr>
        <p:spPr>
          <a:xfrm>
            <a:off x="4762751" y="4033867"/>
            <a:ext cx="266649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4789476" y="2737723"/>
            <a:ext cx="266649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슬라이드 번호 개체 틀 1">
            <a:extLst>
              <a:ext uri="{FF2B5EF4-FFF2-40B4-BE49-F238E27FC236}">
                <a16:creationId xmlns:a16="http://schemas.microsoft.com/office/drawing/2014/main" id="{C6C0F161-3767-4184-A847-72F56AD976D0}"/>
              </a:ext>
            </a:extLst>
          </p:cNvPr>
          <p:cNvSpPr>
            <a:spLocks noGrp="1"/>
          </p:cNvSpPr>
          <p:nvPr>
            <p:ph type="sldNum" sz="quarter" idx="12"/>
          </p:nvPr>
        </p:nvSpPr>
        <p:spPr/>
        <p:txBody>
          <a:bodyPr/>
          <a:lstStyle/>
          <a:p>
            <a:fld id="{6469C651-7436-41FC-892A-299A4ABD617B}" type="slidenum">
              <a:rPr lang="ko-KR" altLang="en-US" smtClean="0"/>
              <a:pPr/>
              <a:t>60</a:t>
            </a:fld>
            <a:endParaRPr lang="ko-KR"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1CE0A5-F4EE-4A98-9F6D-B219F5EB8A8E}"/>
              </a:ext>
            </a:extLst>
          </p:cNvPr>
          <p:cNvSpPr txBox="1"/>
          <p:nvPr/>
        </p:nvSpPr>
        <p:spPr>
          <a:xfrm>
            <a:off x="0" y="152400"/>
            <a:ext cx="3914854" cy="369332"/>
          </a:xfrm>
          <a:prstGeom prst="rect">
            <a:avLst/>
          </a:prstGeom>
          <a:noFill/>
        </p:spPr>
        <p:txBody>
          <a:bodyPr wrap="none" rtlCol="0">
            <a:spAutoFit/>
          </a:bodyPr>
          <a:lstStyle/>
          <a:p>
            <a:pPr algn="l"/>
            <a:r>
              <a:rPr lang="en-US" altLang="ko-KR" b="1" i="0" dirty="0">
                <a:solidFill>
                  <a:srgbClr val="000000"/>
                </a:solidFill>
                <a:effectLst/>
                <a:latin typeface="Malgun Gothic" panose="020B0503020000020004" pitchFamily="50" charset="-127"/>
                <a:ea typeface="Malgun Gothic" panose="020B0503020000020004" pitchFamily="50" charset="-127"/>
              </a:rPr>
              <a:t>1-5. </a:t>
            </a:r>
            <a:r>
              <a:rPr lang="ko-KR" altLang="en-US" b="1" i="0" dirty="0">
                <a:solidFill>
                  <a:srgbClr val="000000"/>
                </a:solidFill>
                <a:effectLst/>
                <a:latin typeface="Malgun Gothic" panose="020B0503020000020004" pitchFamily="50" charset="-127"/>
                <a:ea typeface="Malgun Gothic" panose="020B0503020000020004" pitchFamily="50" charset="-127"/>
              </a:rPr>
              <a:t>한국어에서의 토큰화의 어려움</a:t>
            </a:r>
            <a:r>
              <a:rPr lang="en-US" altLang="ko-KR" b="1" i="0" dirty="0">
                <a:solidFill>
                  <a:srgbClr val="000000"/>
                </a:solidFill>
                <a:effectLst/>
                <a:latin typeface="Malgun Gothic" panose="020B0503020000020004" pitchFamily="50" charset="-127"/>
                <a:ea typeface="Malgun Gothic" panose="020B0503020000020004" pitchFamily="50" charset="-127"/>
              </a:rPr>
              <a:t>.</a:t>
            </a:r>
          </a:p>
        </p:txBody>
      </p:sp>
      <p:sp>
        <p:nvSpPr>
          <p:cNvPr id="3" name="TextBox 2">
            <a:extLst>
              <a:ext uri="{FF2B5EF4-FFF2-40B4-BE49-F238E27FC236}">
                <a16:creationId xmlns:a16="http://schemas.microsoft.com/office/drawing/2014/main" id="{ED35EB13-57F7-4CD8-A0EC-23C7769C7D6B}"/>
              </a:ext>
            </a:extLst>
          </p:cNvPr>
          <p:cNvSpPr txBox="1"/>
          <p:nvPr/>
        </p:nvSpPr>
        <p:spPr>
          <a:xfrm>
            <a:off x="167640" y="751344"/>
            <a:ext cx="11447365" cy="2462213"/>
          </a:xfrm>
          <a:prstGeom prst="rect">
            <a:avLst/>
          </a:prstGeom>
          <a:noFill/>
        </p:spPr>
        <p:txBody>
          <a:bodyPr wrap="none" rtlCol="0">
            <a:spAutoFit/>
          </a:bodyPr>
          <a:lstStyle/>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영어는 </a:t>
            </a:r>
            <a:r>
              <a:rPr lang="ko-KR" altLang="en-US" sz="1400" b="0" i="0" dirty="0" err="1">
                <a:solidFill>
                  <a:srgbClr val="000000"/>
                </a:solidFill>
                <a:effectLst/>
                <a:latin typeface="Malgun Gothic" panose="020B0503020000020004" pitchFamily="50" charset="-127"/>
                <a:ea typeface="Malgun Gothic" panose="020B0503020000020004" pitchFamily="50" charset="-127"/>
              </a:rPr>
              <a:t>줄임말에</a:t>
            </a:r>
            <a:r>
              <a:rPr lang="ko-KR" altLang="en-US" sz="1400" b="0" i="0" dirty="0">
                <a:solidFill>
                  <a:srgbClr val="000000"/>
                </a:solidFill>
                <a:effectLst/>
                <a:latin typeface="Malgun Gothic" panose="020B0503020000020004" pitchFamily="50" charset="-127"/>
                <a:ea typeface="Malgun Gothic" panose="020B0503020000020004" pitchFamily="50" charset="-127"/>
              </a:rPr>
              <a:t> 대한 예외처리만 한다면</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띄어쓰기</a:t>
            </a:r>
            <a:r>
              <a:rPr lang="en-US" altLang="ko-KR" sz="1400" b="0" i="0" dirty="0">
                <a:solidFill>
                  <a:srgbClr val="000000"/>
                </a:solidFill>
                <a:effectLst/>
                <a:latin typeface="Malgun Gothic" panose="020B0503020000020004" pitchFamily="50" charset="-127"/>
                <a:ea typeface="Malgun Gothic" panose="020B0503020000020004" pitchFamily="50" charset="-127"/>
              </a:rPr>
              <a:t>(whitespace)</a:t>
            </a:r>
            <a:r>
              <a:rPr lang="ko-KR" altLang="en-US" sz="1400" b="0" i="0" dirty="0">
                <a:solidFill>
                  <a:srgbClr val="000000"/>
                </a:solidFill>
                <a:effectLst/>
                <a:latin typeface="Malgun Gothic" panose="020B0503020000020004" pitchFamily="50" charset="-127"/>
                <a:ea typeface="Malgun Gothic" panose="020B0503020000020004" pitchFamily="50" charset="-127"/>
              </a:rPr>
              <a:t>를 기준으로 하는 띄어쓰기 토큰화를 수행해도 단어 토큰화가 잘 작동</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거의 대부분의 경우에서 단어 단위로 띄어쓰기가 이루어지기 때문에 띄어쓰기 토큰화와 단어 토큰화가 거의 같기 때문</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하지만 </a:t>
            </a:r>
            <a:r>
              <a:rPr lang="ko-KR" altLang="en-US" sz="1400" b="1" i="0" dirty="0">
                <a:solidFill>
                  <a:srgbClr val="FF0000"/>
                </a:solidFill>
                <a:effectLst/>
                <a:latin typeface="Malgun Gothic" panose="020B0503020000020004" pitchFamily="50" charset="-127"/>
                <a:ea typeface="Malgun Gothic" panose="020B0503020000020004" pitchFamily="50" charset="-127"/>
              </a:rPr>
              <a:t>한국어는 영어와는 달리 띄어쓰기만으로는 토큰화를 하기에 부족</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한국어에서 </a:t>
            </a:r>
            <a:r>
              <a:rPr lang="ko-KR" altLang="en-US" sz="1400" b="1" i="0" dirty="0">
                <a:solidFill>
                  <a:srgbClr val="000000"/>
                </a:solidFill>
                <a:effectLst/>
                <a:latin typeface="Malgun Gothic" panose="020B0503020000020004" pitchFamily="50" charset="-127"/>
                <a:ea typeface="Malgun Gothic" panose="020B0503020000020004" pitchFamily="50" charset="-127"/>
              </a:rPr>
              <a:t>띄어쓰기 단위가 되는 단위</a:t>
            </a:r>
            <a:r>
              <a:rPr lang="ko-KR" altLang="en-US" sz="1400" b="0" i="0" dirty="0">
                <a:solidFill>
                  <a:srgbClr val="000000"/>
                </a:solidFill>
                <a:effectLst/>
                <a:latin typeface="Malgun Gothic" panose="020B0503020000020004" pitchFamily="50" charset="-127"/>
                <a:ea typeface="Malgun Gothic" panose="020B0503020000020004" pitchFamily="50" charset="-127"/>
              </a:rPr>
              <a:t>를 </a:t>
            </a:r>
            <a:r>
              <a:rPr lang="en-US" altLang="ko-KR" sz="1400" b="1" i="0" dirty="0">
                <a:solidFill>
                  <a:srgbClr val="000000"/>
                </a:solidFill>
                <a:effectLst/>
                <a:latin typeface="Malgun Gothic" panose="020B0503020000020004" pitchFamily="50" charset="-127"/>
                <a:ea typeface="Malgun Gothic" panose="020B0503020000020004" pitchFamily="50" charset="-127"/>
              </a:rPr>
              <a:t>'</a:t>
            </a:r>
            <a:r>
              <a:rPr lang="ko-KR" altLang="en-US" sz="1400" b="1" i="0" dirty="0">
                <a:solidFill>
                  <a:srgbClr val="000000"/>
                </a:solidFill>
                <a:effectLst/>
                <a:latin typeface="Malgun Gothic" panose="020B0503020000020004" pitchFamily="50" charset="-127"/>
                <a:ea typeface="Malgun Gothic" panose="020B0503020000020004" pitchFamily="50" charset="-127"/>
              </a:rPr>
              <a:t>어절</a:t>
            </a:r>
            <a:r>
              <a:rPr lang="en-US" altLang="ko-KR" sz="1400" b="1"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즉</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어절 토큰화는 한국어 </a:t>
            </a:r>
            <a:r>
              <a:rPr lang="en-US" altLang="ko-KR" sz="1400" b="0" i="0" dirty="0">
                <a:solidFill>
                  <a:srgbClr val="000000"/>
                </a:solidFill>
                <a:effectLst/>
                <a:latin typeface="Malgun Gothic" panose="020B0503020000020004" pitchFamily="50" charset="-127"/>
                <a:ea typeface="Malgun Gothic" panose="020B0503020000020004" pitchFamily="50" charset="-127"/>
              </a:rPr>
              <a:t>NLP</a:t>
            </a:r>
            <a:r>
              <a:rPr lang="ko-KR" altLang="en-US" sz="1400" b="0" i="0" dirty="0">
                <a:solidFill>
                  <a:srgbClr val="000000"/>
                </a:solidFill>
                <a:effectLst/>
                <a:latin typeface="Malgun Gothic" panose="020B0503020000020004" pitchFamily="50" charset="-127"/>
                <a:ea typeface="Malgun Gothic" panose="020B0503020000020004" pitchFamily="50" charset="-127"/>
              </a:rPr>
              <a:t>에서 지양되고 있습니다</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어절 토큰화와 단어 토큰화가 같지 않기 때문</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a:p>
            <a:pPr marL="285750" indent="-285750" algn="l">
              <a:buFontTx/>
              <a:buChar char="-"/>
            </a:pP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a:t>
            </a:r>
            <a:r>
              <a:rPr lang="ko-KR" altLang="en-US"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근본적인 이유</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한국어가 영어와는 다른 형태를 가지는 언어인 교착어</a:t>
            </a:r>
            <a:r>
              <a:rPr lang="ko-KR" altLang="en-US" sz="1400" b="0" i="0" dirty="0">
                <a:solidFill>
                  <a:srgbClr val="000000"/>
                </a:solidFill>
                <a:effectLst/>
                <a:latin typeface="Malgun Gothic" panose="020B0503020000020004" pitchFamily="50" charset="-127"/>
                <a:ea typeface="Malgun Gothic" panose="020B0503020000020004" pitchFamily="50" charset="-127"/>
              </a:rPr>
              <a:t>라는 점에서 기인</a:t>
            </a:r>
            <a:r>
              <a:rPr lang="en-US" altLang="ko-KR" sz="1400" dirty="0">
                <a:solidFill>
                  <a:srgbClr val="000000"/>
                </a:solidFill>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교착어란 조사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어미 등을 붙여서 말을 만드는 언어</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p:txBody>
      </p:sp>
      <p:sp>
        <p:nvSpPr>
          <p:cNvPr id="5" name="TextBox 4">
            <a:extLst>
              <a:ext uri="{FF2B5EF4-FFF2-40B4-BE49-F238E27FC236}">
                <a16:creationId xmlns:a16="http://schemas.microsoft.com/office/drawing/2014/main" id="{0F8C8A66-206D-49C6-BEBA-4D5DE497E781}"/>
              </a:ext>
            </a:extLst>
          </p:cNvPr>
          <p:cNvSpPr txBox="1"/>
          <p:nvPr/>
        </p:nvSpPr>
        <p:spPr>
          <a:xfrm>
            <a:off x="11587774" y="119466"/>
            <a:ext cx="461986" cy="307777"/>
          </a:xfrm>
          <a:prstGeom prst="rect">
            <a:avLst/>
          </a:prstGeom>
          <a:noFill/>
        </p:spPr>
        <p:txBody>
          <a:bodyPr wrap="square" rtlCol="0">
            <a:spAutoFit/>
          </a:bodyPr>
          <a:lstStyle/>
          <a:p>
            <a:r>
              <a:rPr lang="en-US" altLang="ko-KR" sz="1400" dirty="0"/>
              <a:t>-6-</a:t>
            </a:r>
            <a:endParaRPr lang="ko-KR" altLang="en-US" sz="1400" dirty="0"/>
          </a:p>
        </p:txBody>
      </p:sp>
    </p:spTree>
    <p:extLst>
      <p:ext uri="{BB962C8B-B14F-4D97-AF65-F5344CB8AC3E}">
        <p14:creationId xmlns:p14="http://schemas.microsoft.com/office/powerpoint/2010/main" val="209887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852B87-B0C1-4F5D-92CD-868875D97712}"/>
              </a:ext>
            </a:extLst>
          </p:cNvPr>
          <p:cNvSpPr txBox="1"/>
          <p:nvPr/>
        </p:nvSpPr>
        <p:spPr>
          <a:xfrm>
            <a:off x="60960" y="551439"/>
            <a:ext cx="11246990" cy="2246769"/>
          </a:xfrm>
          <a:prstGeom prst="rect">
            <a:avLst/>
          </a:prstGeom>
          <a:noFill/>
        </p:spPr>
        <p:txBody>
          <a:bodyPr wrap="none" rtlCol="0">
            <a:spAutoFit/>
          </a:bodyPr>
          <a:lstStyle/>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영어와는 달리 한국어에는 </a:t>
            </a:r>
            <a:r>
              <a:rPr lang="ko-KR" altLang="en-US" sz="1400" b="1" i="0" dirty="0">
                <a:solidFill>
                  <a:srgbClr val="FF0000"/>
                </a:solidFill>
                <a:effectLst/>
                <a:latin typeface="Malgun Gothic" panose="020B0503020000020004" pitchFamily="50" charset="-127"/>
                <a:ea typeface="Malgun Gothic" panose="020B0503020000020004" pitchFamily="50" charset="-127"/>
              </a:rPr>
              <a:t>조사라는 것이 존재</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ex) </a:t>
            </a:r>
            <a:r>
              <a:rPr lang="ko-KR" altLang="en-US" sz="1400" b="0" i="0" dirty="0">
                <a:solidFill>
                  <a:srgbClr val="000000"/>
                </a:solidFill>
                <a:effectLst/>
                <a:latin typeface="Malgun Gothic" panose="020B0503020000020004" pitchFamily="50" charset="-127"/>
                <a:ea typeface="Malgun Gothic" panose="020B0503020000020004" pitchFamily="50" charset="-127"/>
              </a:rPr>
              <a:t>그</a:t>
            </a:r>
            <a:r>
              <a:rPr lang="en-US" altLang="ko-KR" sz="1400" b="0" i="0" dirty="0">
                <a:solidFill>
                  <a:srgbClr val="000000"/>
                </a:solidFill>
                <a:effectLst/>
                <a:latin typeface="Malgun Gothic" panose="020B0503020000020004" pitchFamily="50" charset="-127"/>
                <a:ea typeface="Malgun Gothic" panose="020B0503020000020004" pitchFamily="50" charset="-127"/>
              </a:rPr>
              <a:t>(he/him)</a:t>
            </a:r>
            <a:r>
              <a:rPr lang="ko-KR" altLang="en-US" sz="1400" b="0" i="0" dirty="0">
                <a:solidFill>
                  <a:srgbClr val="000000"/>
                </a:solidFill>
                <a:effectLst/>
                <a:latin typeface="Malgun Gothic" panose="020B0503020000020004" pitchFamily="50" charset="-127"/>
                <a:ea typeface="Malgun Gothic" panose="020B0503020000020004" pitchFamily="50" charset="-127"/>
              </a:rPr>
              <a:t>라는 주어나 목적어가 들어간 문장이 있</a:t>
            </a:r>
            <a:r>
              <a:rPr lang="ko-KR" altLang="en-US" sz="1400" dirty="0">
                <a:solidFill>
                  <a:srgbClr val="000000"/>
                </a:solidFill>
                <a:latin typeface="Malgun Gothic" panose="020B0503020000020004" pitchFamily="50" charset="-127"/>
                <a:ea typeface="Malgun Gothic" panose="020B0503020000020004" pitchFamily="50" charset="-127"/>
              </a:rPr>
              <a:t>을 때</a:t>
            </a:r>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그라는 단어 하나에도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그가</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그에게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그를</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과 같이 다양한 조사가 </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그</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라는 글자 뒤에 띄어쓰기 없이 바로 붙게 됨</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같은 단어임에도 서로 다른 조사가 붙어서 다른 단어로 인식</a:t>
            </a:r>
            <a:r>
              <a:rPr lang="ko-KR" altLang="en-US" sz="1400" b="0" i="0" dirty="0">
                <a:solidFill>
                  <a:srgbClr val="000000"/>
                </a:solidFill>
                <a:effectLst/>
                <a:latin typeface="Malgun Gothic" panose="020B0503020000020004" pitchFamily="50" charset="-127"/>
                <a:ea typeface="Malgun Gothic" panose="020B0503020000020004" pitchFamily="50" charset="-127"/>
              </a:rPr>
              <a:t>이 되어 자연어 처리가 번거로워지는 경우가 많음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대부분의 한국어 </a:t>
            </a:r>
            <a:r>
              <a:rPr lang="en-US" altLang="ko-KR" sz="1400" b="0" i="0" dirty="0">
                <a:solidFill>
                  <a:srgbClr val="000000"/>
                </a:solidFill>
                <a:effectLst/>
                <a:latin typeface="Malgun Gothic" panose="020B0503020000020004" pitchFamily="50" charset="-127"/>
                <a:ea typeface="Malgun Gothic" panose="020B0503020000020004" pitchFamily="50" charset="-127"/>
              </a:rPr>
              <a:t>NLP</a:t>
            </a:r>
            <a:r>
              <a:rPr lang="ko-KR" altLang="en-US" sz="1400" b="0" i="0" dirty="0">
                <a:solidFill>
                  <a:srgbClr val="000000"/>
                </a:solidFill>
                <a:effectLst/>
                <a:latin typeface="Malgun Gothic" panose="020B0503020000020004" pitchFamily="50" charset="-127"/>
                <a:ea typeface="Malgun Gothic" panose="020B0503020000020004" pitchFamily="50" charset="-127"/>
              </a:rPr>
              <a:t>에서 조사는 분리해줄 필요가 있음</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즉</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띄어쓰기 단위가 </a:t>
            </a:r>
            <a:r>
              <a:rPr lang="ko-KR" altLang="en-US" sz="1400" b="1" i="0" dirty="0">
                <a:solidFill>
                  <a:srgbClr val="FF0000"/>
                </a:solidFill>
                <a:effectLst/>
                <a:latin typeface="Malgun Gothic" panose="020B0503020000020004" pitchFamily="50" charset="-127"/>
                <a:ea typeface="Malgun Gothic" panose="020B0503020000020004" pitchFamily="50" charset="-127"/>
              </a:rPr>
              <a:t>영어처럼 독립적인 단어</a:t>
            </a:r>
            <a:r>
              <a:rPr lang="ko-KR" altLang="en-US" sz="1400" b="0" i="0" dirty="0">
                <a:solidFill>
                  <a:srgbClr val="000000"/>
                </a:solidFill>
                <a:effectLst/>
                <a:latin typeface="Malgun Gothic" panose="020B0503020000020004" pitchFamily="50" charset="-127"/>
                <a:ea typeface="Malgun Gothic" panose="020B0503020000020004" pitchFamily="50" charset="-127"/>
              </a:rPr>
              <a:t>라면 띄어쓰기 단위로 토큰화를 하면 되겠지만 </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400" dirty="0">
                <a:solidFill>
                  <a:srgbClr val="000000"/>
                </a:solidFill>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한국어는 어절이 독립적인 단어로 구성되는 것이 아니라 </a:t>
            </a:r>
            <a:r>
              <a:rPr lang="ko-KR" altLang="en-US" sz="1400" b="1" i="0" dirty="0">
                <a:solidFill>
                  <a:srgbClr val="FF0000"/>
                </a:solidFill>
                <a:effectLst/>
                <a:latin typeface="Malgun Gothic" panose="020B0503020000020004" pitchFamily="50" charset="-127"/>
                <a:ea typeface="Malgun Gothic" panose="020B0503020000020004" pitchFamily="50" charset="-127"/>
              </a:rPr>
              <a:t>조사 등의 </a:t>
            </a:r>
            <a:r>
              <a:rPr lang="ko-KR" altLang="en-US" sz="1400" b="1" i="0" dirty="0" err="1">
                <a:solidFill>
                  <a:srgbClr val="FF0000"/>
                </a:solidFill>
                <a:effectLst/>
                <a:latin typeface="Malgun Gothic" panose="020B0503020000020004" pitchFamily="50" charset="-127"/>
                <a:ea typeface="Malgun Gothic" panose="020B0503020000020004" pitchFamily="50" charset="-127"/>
              </a:rPr>
              <a:t>무언가가</a:t>
            </a:r>
            <a:r>
              <a:rPr lang="ko-KR" altLang="en-US" sz="1400" b="1" i="0" dirty="0">
                <a:solidFill>
                  <a:srgbClr val="FF0000"/>
                </a:solidFill>
                <a:effectLst/>
                <a:latin typeface="Malgun Gothic" panose="020B0503020000020004" pitchFamily="50" charset="-127"/>
                <a:ea typeface="Malgun Gothic" panose="020B0503020000020004" pitchFamily="50" charset="-127"/>
              </a:rPr>
              <a:t> 붙어있는 경우가 많아서</a:t>
            </a:r>
            <a:r>
              <a:rPr lang="ko-KR" altLang="en-US" sz="1400" b="0" i="0" dirty="0">
                <a:solidFill>
                  <a:srgbClr val="000000"/>
                </a:solidFill>
                <a:effectLst/>
                <a:latin typeface="Malgun Gothic" panose="020B0503020000020004" pitchFamily="50" charset="-127"/>
                <a:ea typeface="Malgun Gothic" panose="020B0503020000020004" pitchFamily="50" charset="-127"/>
              </a:rPr>
              <a:t> 이를 전부 분리해줘야 한다는 의미</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4" name="TextBox 3">
            <a:extLst>
              <a:ext uri="{FF2B5EF4-FFF2-40B4-BE49-F238E27FC236}">
                <a16:creationId xmlns:a16="http://schemas.microsoft.com/office/drawing/2014/main" id="{0638835E-A005-424B-9FE8-E04094F237C0}"/>
              </a:ext>
            </a:extLst>
          </p:cNvPr>
          <p:cNvSpPr txBox="1"/>
          <p:nvPr/>
        </p:nvSpPr>
        <p:spPr>
          <a:xfrm>
            <a:off x="0" y="0"/>
            <a:ext cx="2702984" cy="369332"/>
          </a:xfrm>
          <a:prstGeom prst="rect">
            <a:avLst/>
          </a:prstGeom>
          <a:noFill/>
        </p:spPr>
        <p:txBody>
          <a:bodyPr wrap="none" rtlCol="0">
            <a:spAutoFit/>
          </a:bodyPr>
          <a:lstStyle/>
          <a:p>
            <a:r>
              <a:rPr lang="en-US" altLang="ko-KR" sz="1800" b="1" i="0" dirty="0">
                <a:solidFill>
                  <a:srgbClr val="000000"/>
                </a:solidFill>
                <a:effectLst/>
                <a:latin typeface="Malgun Gothic" panose="020B0503020000020004" pitchFamily="50" charset="-127"/>
                <a:ea typeface="Malgun Gothic" panose="020B0503020000020004" pitchFamily="50" charset="-127"/>
              </a:rPr>
              <a:t>1) </a:t>
            </a:r>
            <a:r>
              <a:rPr lang="ko-KR" altLang="en-US" sz="1800" b="1" i="0" dirty="0">
                <a:solidFill>
                  <a:srgbClr val="000000"/>
                </a:solidFill>
                <a:effectLst/>
                <a:latin typeface="Malgun Gothic" panose="020B0503020000020004" pitchFamily="50" charset="-127"/>
                <a:ea typeface="Malgun Gothic" panose="020B0503020000020004" pitchFamily="50" charset="-127"/>
              </a:rPr>
              <a:t>한국어는 교착어이다</a:t>
            </a:r>
            <a:r>
              <a:rPr lang="en-US" altLang="ko-KR" sz="1800" b="1" i="0" dirty="0">
                <a:solidFill>
                  <a:srgbClr val="000000"/>
                </a:solidFill>
                <a:effectLst/>
                <a:latin typeface="Malgun Gothic" panose="020B0503020000020004" pitchFamily="50" charset="-127"/>
                <a:ea typeface="Malgun Gothic" panose="020B0503020000020004" pitchFamily="50" charset="-127"/>
              </a:rPr>
              <a:t>.</a:t>
            </a:r>
          </a:p>
        </p:txBody>
      </p:sp>
      <p:sp>
        <p:nvSpPr>
          <p:cNvPr id="5" name="TextBox 4">
            <a:extLst>
              <a:ext uri="{FF2B5EF4-FFF2-40B4-BE49-F238E27FC236}">
                <a16:creationId xmlns:a16="http://schemas.microsoft.com/office/drawing/2014/main" id="{738E761F-74A8-4865-BC64-36333DCC49E3}"/>
              </a:ext>
            </a:extLst>
          </p:cNvPr>
          <p:cNvSpPr txBox="1"/>
          <p:nvPr/>
        </p:nvSpPr>
        <p:spPr>
          <a:xfrm>
            <a:off x="60960" y="3686888"/>
            <a:ext cx="7409401" cy="307777"/>
          </a:xfrm>
          <a:prstGeom prst="rect">
            <a:avLst/>
          </a:prstGeom>
          <a:noFill/>
        </p:spPr>
        <p:txBody>
          <a:bodyPr wrap="none" rtlCol="0">
            <a:spAutoFit/>
          </a:bodyPr>
          <a:lstStyle/>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한국어는 수많은 코퍼스에서 띄어쓰기가 무시되는 경우가 많아 자연어 처리가 어려워 짐</a:t>
            </a: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p:txBody>
      </p:sp>
      <p:sp>
        <p:nvSpPr>
          <p:cNvPr id="6" name="TextBox 5">
            <a:extLst>
              <a:ext uri="{FF2B5EF4-FFF2-40B4-BE49-F238E27FC236}">
                <a16:creationId xmlns:a16="http://schemas.microsoft.com/office/drawing/2014/main" id="{69507E0B-1FF8-4EFF-9286-925D5B3C9A33}"/>
              </a:ext>
            </a:extLst>
          </p:cNvPr>
          <p:cNvSpPr txBox="1"/>
          <p:nvPr/>
        </p:nvSpPr>
        <p:spPr>
          <a:xfrm>
            <a:off x="60960" y="3124200"/>
            <a:ext cx="5799986" cy="369332"/>
          </a:xfrm>
          <a:prstGeom prst="rect">
            <a:avLst/>
          </a:prstGeom>
          <a:noFill/>
        </p:spPr>
        <p:txBody>
          <a:bodyPr wrap="none" rtlCol="0">
            <a:spAutoFit/>
          </a:bodyPr>
          <a:lstStyle/>
          <a:p>
            <a:r>
              <a:rPr lang="en-US" altLang="ko-KR" sz="1800" b="1" i="0" dirty="0">
                <a:solidFill>
                  <a:srgbClr val="000000"/>
                </a:solidFill>
                <a:effectLst/>
                <a:latin typeface="Malgun Gothic" panose="020B0503020000020004" pitchFamily="50" charset="-127"/>
                <a:ea typeface="Malgun Gothic" panose="020B0503020000020004" pitchFamily="50" charset="-127"/>
              </a:rPr>
              <a:t>2) </a:t>
            </a:r>
            <a:r>
              <a:rPr lang="ko-KR" altLang="en-US" sz="1800" b="1" i="0" dirty="0">
                <a:solidFill>
                  <a:srgbClr val="000000"/>
                </a:solidFill>
                <a:effectLst/>
                <a:latin typeface="Malgun Gothic" panose="020B0503020000020004" pitchFamily="50" charset="-127"/>
                <a:ea typeface="Malgun Gothic" panose="020B0503020000020004" pitchFamily="50" charset="-127"/>
              </a:rPr>
              <a:t>한국어는 띄어쓰기가 영어보다 잘 지켜지지 않는다</a:t>
            </a:r>
            <a:r>
              <a:rPr lang="en-US" altLang="ko-KR" sz="1800" b="1" i="0" dirty="0">
                <a:solidFill>
                  <a:srgbClr val="000000"/>
                </a:solidFill>
                <a:effectLst/>
                <a:latin typeface="Malgun Gothic" panose="020B0503020000020004" pitchFamily="50" charset="-127"/>
                <a:ea typeface="Malgun Gothic" panose="020B0503020000020004" pitchFamily="50" charset="-127"/>
              </a:rPr>
              <a:t>.</a:t>
            </a:r>
          </a:p>
        </p:txBody>
      </p:sp>
      <p:sp>
        <p:nvSpPr>
          <p:cNvPr id="7" name="직사각형 6">
            <a:extLst>
              <a:ext uri="{FF2B5EF4-FFF2-40B4-BE49-F238E27FC236}">
                <a16:creationId xmlns:a16="http://schemas.microsoft.com/office/drawing/2014/main" id="{9B77570F-DD1E-4740-8D5E-BF85E18B61F5}"/>
              </a:ext>
            </a:extLst>
          </p:cNvPr>
          <p:cNvSpPr/>
          <p:nvPr/>
        </p:nvSpPr>
        <p:spPr>
          <a:xfrm>
            <a:off x="709826" y="4495800"/>
            <a:ext cx="9631680" cy="152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ko-KR" sz="1800" b="1" i="0" dirty="0">
                <a:solidFill>
                  <a:srgbClr val="000000"/>
                </a:solidFill>
                <a:effectLst/>
                <a:latin typeface="Malgun Gothic" panose="020B0503020000020004" pitchFamily="50" charset="-127"/>
                <a:ea typeface="Malgun Gothic" panose="020B0503020000020004" pitchFamily="50" charset="-127"/>
              </a:rPr>
              <a:t>EX1) </a:t>
            </a:r>
            <a:r>
              <a:rPr lang="ko-KR" altLang="en-US" sz="1800" b="1" i="0" dirty="0" err="1">
                <a:solidFill>
                  <a:srgbClr val="000000"/>
                </a:solidFill>
                <a:effectLst/>
                <a:latin typeface="Malgun Gothic" panose="020B0503020000020004" pitchFamily="50" charset="-127"/>
                <a:ea typeface="Malgun Gothic" panose="020B0503020000020004" pitchFamily="50" charset="-127"/>
              </a:rPr>
              <a:t>제가이렇게띄어쓰기를전혀하지않고글을썼다고하더라도글을이해할수있습니다</a:t>
            </a:r>
            <a:r>
              <a:rPr lang="en-US" altLang="ko-KR" sz="1800" b="1" i="0" dirty="0">
                <a:solidFill>
                  <a:srgbClr val="000000"/>
                </a:solidFill>
                <a:effectLst/>
                <a:latin typeface="Malgun Gothic" panose="020B0503020000020004" pitchFamily="50" charset="-127"/>
                <a:ea typeface="Malgun Gothic" panose="020B0503020000020004" pitchFamily="50" charset="-127"/>
              </a:rPr>
              <a:t>.</a:t>
            </a:r>
          </a:p>
          <a:p>
            <a:pPr algn="l"/>
            <a:endParaRPr lang="ko-KR" altLang="en-US" sz="1800" b="0" i="0" dirty="0">
              <a:solidFill>
                <a:srgbClr val="000000"/>
              </a:solidFill>
              <a:effectLst/>
              <a:latin typeface="Malgun Gothic" panose="020B0503020000020004" pitchFamily="50" charset="-127"/>
              <a:ea typeface="Malgun Gothic" panose="020B0503020000020004" pitchFamily="50" charset="-127"/>
            </a:endParaRPr>
          </a:p>
          <a:p>
            <a:pPr algn="l"/>
            <a:r>
              <a:rPr lang="en-US" altLang="ko-KR" sz="1800" b="1" i="0" dirty="0">
                <a:solidFill>
                  <a:srgbClr val="000000"/>
                </a:solidFill>
                <a:effectLst/>
                <a:latin typeface="Malgun Gothic" panose="020B0503020000020004" pitchFamily="50" charset="-127"/>
                <a:ea typeface="Malgun Gothic" panose="020B0503020000020004" pitchFamily="50" charset="-127"/>
              </a:rPr>
              <a:t>EX2) </a:t>
            </a:r>
            <a:r>
              <a:rPr lang="en-US" altLang="ko-KR" sz="1800" b="1" i="0" dirty="0" err="1">
                <a:solidFill>
                  <a:srgbClr val="000000"/>
                </a:solidFill>
                <a:effectLst/>
                <a:latin typeface="Malgun Gothic" panose="020B0503020000020004" pitchFamily="50" charset="-127"/>
                <a:ea typeface="Malgun Gothic" panose="020B0503020000020004" pitchFamily="50" charset="-127"/>
              </a:rPr>
              <a:t>Tobeornottobethatisthequestion</a:t>
            </a:r>
            <a:endParaRPr lang="en-US" altLang="ko-KR" sz="1800" b="1" i="0" dirty="0">
              <a:solidFill>
                <a:srgbClr val="000000"/>
              </a:solidFill>
              <a:effectLst/>
              <a:latin typeface="Malgun Gothic" panose="020B0503020000020004" pitchFamily="50" charset="-127"/>
              <a:ea typeface="Malgun Gothic" panose="020B0503020000020004" pitchFamily="50" charset="-127"/>
            </a:endParaRPr>
          </a:p>
        </p:txBody>
      </p:sp>
      <p:sp>
        <p:nvSpPr>
          <p:cNvPr id="8" name="TextBox 7">
            <a:extLst>
              <a:ext uri="{FF2B5EF4-FFF2-40B4-BE49-F238E27FC236}">
                <a16:creationId xmlns:a16="http://schemas.microsoft.com/office/drawing/2014/main" id="{18BB82C3-49C3-4A45-9F95-F817F4E0797E}"/>
              </a:ext>
            </a:extLst>
          </p:cNvPr>
          <p:cNvSpPr txBox="1"/>
          <p:nvPr/>
        </p:nvSpPr>
        <p:spPr>
          <a:xfrm>
            <a:off x="11587774" y="119466"/>
            <a:ext cx="461986" cy="307777"/>
          </a:xfrm>
          <a:prstGeom prst="rect">
            <a:avLst/>
          </a:prstGeom>
          <a:noFill/>
        </p:spPr>
        <p:txBody>
          <a:bodyPr wrap="square" rtlCol="0">
            <a:spAutoFit/>
          </a:bodyPr>
          <a:lstStyle/>
          <a:p>
            <a:r>
              <a:rPr lang="en-US" altLang="ko-KR" sz="1400" dirty="0"/>
              <a:t>-7-</a:t>
            </a:r>
            <a:endParaRPr lang="ko-KR" altLang="en-US" sz="1400" dirty="0"/>
          </a:p>
        </p:txBody>
      </p:sp>
    </p:spTree>
    <p:extLst>
      <p:ext uri="{BB962C8B-B14F-4D97-AF65-F5344CB8AC3E}">
        <p14:creationId xmlns:p14="http://schemas.microsoft.com/office/powerpoint/2010/main" val="2682805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13428FC1-8E7F-460B-8F51-E1D795D06BF7}"/>
              </a:ext>
            </a:extLst>
          </p:cNvPr>
          <p:cNvSpPr/>
          <p:nvPr/>
        </p:nvSpPr>
        <p:spPr>
          <a:xfrm>
            <a:off x="95419" y="5668089"/>
            <a:ext cx="12001162" cy="755449"/>
          </a:xfrm>
          <a:prstGeom prst="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7E6B1A5-9BC7-409D-9F32-CAFB8BAC9B8B}"/>
              </a:ext>
            </a:extLst>
          </p:cNvPr>
          <p:cNvSpPr txBox="1"/>
          <p:nvPr/>
        </p:nvSpPr>
        <p:spPr>
          <a:xfrm>
            <a:off x="0" y="609600"/>
            <a:ext cx="7100021" cy="2031325"/>
          </a:xfrm>
          <a:prstGeom prst="rect">
            <a:avLst/>
          </a:prstGeom>
          <a:noFill/>
        </p:spPr>
        <p:txBody>
          <a:bodyPr wrap="none" rtlCol="0">
            <a:spAutoFit/>
          </a:bodyPr>
          <a:lstStyle/>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한국어 토큰화에서는 </a:t>
            </a:r>
            <a:r>
              <a:rPr lang="ko-KR" altLang="en-US" sz="1400" b="1" i="0" dirty="0">
                <a:solidFill>
                  <a:srgbClr val="000000"/>
                </a:solidFill>
                <a:effectLst/>
                <a:latin typeface="Malgun Gothic" panose="020B0503020000020004" pitchFamily="50" charset="-127"/>
                <a:ea typeface="Malgun Gothic" panose="020B0503020000020004" pitchFamily="50" charset="-127"/>
              </a:rPr>
              <a:t>형태소</a:t>
            </a:r>
            <a:r>
              <a:rPr lang="en-US" altLang="ko-KR" sz="1400" b="1" i="0" dirty="0">
                <a:solidFill>
                  <a:srgbClr val="000000"/>
                </a:solidFill>
                <a:effectLst/>
                <a:latin typeface="Malgun Gothic" panose="020B0503020000020004" pitchFamily="50" charset="-127"/>
                <a:ea typeface="Malgun Gothic" panose="020B0503020000020004" pitchFamily="50" charset="-127"/>
              </a:rPr>
              <a:t>(morpheme)</a:t>
            </a:r>
            <a:r>
              <a:rPr lang="ko-KR" altLang="en-US" sz="1400" b="0" i="0" dirty="0">
                <a:solidFill>
                  <a:srgbClr val="000000"/>
                </a:solidFill>
                <a:effectLst/>
                <a:latin typeface="Malgun Gothic" panose="020B0503020000020004" pitchFamily="50" charset="-127"/>
                <a:ea typeface="Malgun Gothic" panose="020B0503020000020004" pitchFamily="50" charset="-127"/>
              </a:rPr>
              <a:t>란 개념을 반드시 이해해야 해야 함</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endParaRPr lang="en-US" altLang="ko-KR" sz="1400" dirty="0">
              <a:solidFill>
                <a:srgbClr val="000000"/>
              </a:solidFill>
              <a:latin typeface="Malgun Gothic" panose="020B0503020000020004" pitchFamily="50" charset="-127"/>
              <a:ea typeface="Malgun Gothic" panose="020B0503020000020004" pitchFamily="50" charset="-127"/>
            </a:endParaRPr>
          </a:p>
          <a:p>
            <a:pPr algn="l"/>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형태소 </a:t>
            </a:r>
            <a:r>
              <a:rPr lang="en-US" altLang="ko-KR" sz="1400" b="1" i="0" dirty="0">
                <a:solidFill>
                  <a:srgbClr val="FF0000"/>
                </a:solidFill>
                <a:effectLst/>
                <a:latin typeface="Malgun Gothic" panose="020B0503020000020004" pitchFamily="50" charset="-127"/>
                <a:ea typeface="Malgun Gothic" panose="020B0503020000020004" pitchFamily="50" charset="-127"/>
              </a:rPr>
              <a:t>= </a:t>
            </a:r>
            <a:r>
              <a:rPr lang="ko-KR" altLang="en-US" sz="1400" b="1" i="0" dirty="0">
                <a:solidFill>
                  <a:srgbClr val="FF0000"/>
                </a:solidFill>
                <a:effectLst/>
                <a:latin typeface="Malgun Gothic" panose="020B0503020000020004" pitchFamily="50" charset="-127"/>
                <a:ea typeface="Malgun Gothic" panose="020B0503020000020004" pitchFamily="50" charset="-127"/>
              </a:rPr>
              <a:t>자립 형태소</a:t>
            </a:r>
            <a:r>
              <a:rPr lang="en-US" altLang="ko-KR" sz="1400" b="1" i="0" dirty="0">
                <a:solidFill>
                  <a:srgbClr val="FF0000"/>
                </a:solidFill>
                <a:effectLst/>
                <a:latin typeface="Malgun Gothic" panose="020B0503020000020004" pitchFamily="50" charset="-127"/>
                <a:ea typeface="Malgun Gothic" panose="020B0503020000020004" pitchFamily="50" charset="-127"/>
              </a:rPr>
              <a:t>,</a:t>
            </a:r>
            <a:r>
              <a:rPr lang="ko-KR" altLang="en-US" sz="1400" b="1" i="0" dirty="0">
                <a:solidFill>
                  <a:srgbClr val="FF0000"/>
                </a:solidFill>
                <a:effectLst/>
                <a:latin typeface="Malgun Gothic" panose="020B0503020000020004" pitchFamily="50" charset="-127"/>
                <a:ea typeface="Malgun Gothic" panose="020B0503020000020004" pitchFamily="50" charset="-127"/>
              </a:rPr>
              <a:t> 의존 형태소</a:t>
            </a:r>
            <a:endParaRPr lang="en-US" altLang="ko-KR" sz="1400" b="1" i="0" dirty="0">
              <a:solidFill>
                <a:srgbClr val="FF0000"/>
              </a:solidFill>
              <a:effectLst/>
              <a:latin typeface="Malgun Gothic" panose="020B0503020000020004" pitchFamily="50" charset="-127"/>
              <a:ea typeface="Malgun Gothic" panose="020B0503020000020004" pitchFamily="50" charset="-127"/>
            </a:endParaRPr>
          </a:p>
          <a:p>
            <a:pPr algn="l"/>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ko-KR" altLang="en-US" sz="1400" b="1" i="0" dirty="0">
                <a:solidFill>
                  <a:srgbClr val="000000"/>
                </a:solidFill>
                <a:effectLst/>
                <a:latin typeface="Malgun Gothic" panose="020B0503020000020004" pitchFamily="50" charset="-127"/>
                <a:ea typeface="Malgun Gothic" panose="020B0503020000020004" pitchFamily="50" charset="-127"/>
              </a:rPr>
              <a:t>자립 형태소</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000000"/>
                </a:solidFill>
                <a:effectLst/>
                <a:latin typeface="Malgun Gothic" panose="020B0503020000020004" pitchFamily="50" charset="-127"/>
                <a:ea typeface="Malgun Gothic" panose="020B0503020000020004" pitchFamily="50" charset="-127"/>
              </a:rPr>
              <a:t>접사</a:t>
            </a:r>
            <a:r>
              <a:rPr lang="en-US" altLang="ko-KR" sz="1400" b="1"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000000"/>
                </a:solidFill>
                <a:effectLst/>
                <a:latin typeface="Malgun Gothic" panose="020B0503020000020004" pitchFamily="50" charset="-127"/>
                <a:ea typeface="Malgun Gothic" panose="020B0503020000020004" pitchFamily="50" charset="-127"/>
              </a:rPr>
              <a:t>어미</a:t>
            </a:r>
            <a:r>
              <a:rPr lang="en-US" altLang="ko-KR" sz="1400" b="1" i="0" dirty="0">
                <a:solidFill>
                  <a:srgbClr val="000000"/>
                </a:solidFill>
                <a:effectLst/>
                <a:latin typeface="Malgun Gothic" panose="020B0503020000020004" pitchFamily="50" charset="-127"/>
                <a:ea typeface="Malgun Gothic" panose="020B0503020000020004" pitchFamily="50" charset="-127"/>
              </a:rPr>
              <a:t>, </a:t>
            </a:r>
            <a:r>
              <a:rPr lang="ko-KR" altLang="en-US" sz="1400" b="1" i="0" dirty="0">
                <a:solidFill>
                  <a:srgbClr val="000000"/>
                </a:solidFill>
                <a:effectLst/>
                <a:latin typeface="Malgun Gothic" panose="020B0503020000020004" pitchFamily="50" charset="-127"/>
                <a:ea typeface="Malgun Gothic" panose="020B0503020000020004" pitchFamily="50" charset="-127"/>
              </a:rPr>
              <a:t>조사와 상관없이 자립하여 사용할 수 있는 형태소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p>
          <a:p>
            <a:pPr algn="l"/>
            <a:r>
              <a:rPr lang="en-US" altLang="ko-KR" sz="1400" dirty="0">
                <a:solidFill>
                  <a:srgbClr val="000000"/>
                </a:solidFill>
                <a:latin typeface="Malgun Gothic" panose="020B0503020000020004" pitchFamily="50" charset="-127"/>
                <a:ea typeface="Malgun Gothic" panose="020B0503020000020004" pitchFamily="50" charset="-127"/>
              </a:rPr>
              <a:t>                   = </a:t>
            </a:r>
            <a:r>
              <a:rPr lang="ko-KR" altLang="en-US" sz="1400" b="0" i="0" dirty="0">
                <a:solidFill>
                  <a:srgbClr val="000000"/>
                </a:solidFill>
                <a:effectLst/>
                <a:latin typeface="Malgun Gothic" panose="020B0503020000020004" pitchFamily="50" charset="-127"/>
                <a:ea typeface="Malgun Gothic" panose="020B0503020000020004" pitchFamily="50" charset="-127"/>
              </a:rPr>
              <a:t>그 자체로 단어가 됨</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a:p>
            <a:pPr algn="l"/>
            <a:r>
              <a:rPr lang="en-US" altLang="ko-KR" sz="1400" dirty="0">
                <a:solidFill>
                  <a:srgbClr val="000000"/>
                </a:solidFill>
                <a:latin typeface="Malgun Gothic" panose="020B0503020000020004" pitchFamily="50" charset="-127"/>
                <a:ea typeface="Malgun Gothic" panose="020B0503020000020004" pitchFamily="50" charset="-127"/>
              </a:rPr>
              <a:t>                   =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체언</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명사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대명사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수사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수식언</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r>
              <a:rPr lang="ko-KR" altLang="en-US" sz="1400" b="0" i="0" dirty="0">
                <a:solidFill>
                  <a:srgbClr val="000000"/>
                </a:solidFill>
                <a:effectLst/>
                <a:latin typeface="Malgun Gothic" panose="020B0503020000020004" pitchFamily="50" charset="-127"/>
                <a:ea typeface="Malgun Gothic" panose="020B0503020000020004" pitchFamily="50" charset="-127"/>
              </a:rPr>
              <a:t>관형사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부사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감탄사 등</a:t>
            </a:r>
            <a:br>
              <a:rPr lang="en-US" altLang="ko-KR" sz="1400" b="0" i="0" dirty="0">
                <a:solidFill>
                  <a:srgbClr val="000000"/>
                </a:solidFill>
                <a:effectLst/>
                <a:latin typeface="Malgun Gothic" panose="020B0503020000020004" pitchFamily="50" charset="-127"/>
                <a:ea typeface="Malgun Gothic" panose="020B0503020000020004" pitchFamily="50" charset="-127"/>
              </a:rPr>
            </a:br>
            <a:endParaRPr lang="en-US" altLang="ko-KR" sz="1400" b="0" i="0" dirty="0">
              <a:solidFill>
                <a:srgbClr val="000000"/>
              </a:solidFill>
              <a:effectLst/>
              <a:latin typeface="Malgun Gothic" panose="020B0503020000020004" pitchFamily="50" charset="-127"/>
              <a:ea typeface="Malgun Gothic" panose="020B0503020000020004" pitchFamily="50" charset="-127"/>
            </a:endParaRPr>
          </a:p>
          <a:p>
            <a:pPr algn="l"/>
            <a:r>
              <a:rPr lang="ko-KR" altLang="en-US" sz="1400" b="1" i="0" dirty="0">
                <a:solidFill>
                  <a:srgbClr val="000000"/>
                </a:solidFill>
                <a:effectLst/>
                <a:latin typeface="Malgun Gothic" panose="020B0503020000020004" pitchFamily="50" charset="-127"/>
                <a:ea typeface="Malgun Gothic" panose="020B0503020000020004" pitchFamily="50" charset="-127"/>
              </a:rPr>
              <a:t>의존 형태소</a:t>
            </a:r>
            <a:r>
              <a:rPr lang="ko-KR" altLang="en-US" sz="1400" b="0" i="0" dirty="0">
                <a:solidFill>
                  <a:srgbClr val="000000"/>
                </a:solidFill>
                <a:effectLst/>
                <a:latin typeface="Malgun Gothic" panose="020B0503020000020004" pitchFamily="50" charset="-127"/>
                <a:ea typeface="Malgun Gothic" panose="020B0503020000020004" pitchFamily="50" charset="-127"/>
              </a:rPr>
              <a:t> </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다른 형태소와 결합하여 사용되는 형태소</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접사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어미</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조사</a:t>
            </a:r>
            <a:r>
              <a:rPr lang="en-US" altLang="ko-KR" sz="1400" b="0" i="0" dirty="0">
                <a:solidFill>
                  <a:srgbClr val="000000"/>
                </a:solidFill>
                <a:effectLst/>
                <a:latin typeface="Malgun Gothic" panose="020B0503020000020004" pitchFamily="50" charset="-127"/>
                <a:ea typeface="Malgun Gothic" panose="020B0503020000020004" pitchFamily="50" charset="-127"/>
              </a:rPr>
              <a:t>, </a:t>
            </a:r>
            <a:r>
              <a:rPr lang="ko-KR" altLang="en-US" sz="1400" b="0" i="0" dirty="0">
                <a:solidFill>
                  <a:srgbClr val="000000"/>
                </a:solidFill>
                <a:effectLst/>
                <a:latin typeface="Malgun Gothic" panose="020B0503020000020004" pitchFamily="50" charset="-127"/>
                <a:ea typeface="Malgun Gothic" panose="020B0503020000020004" pitchFamily="50" charset="-127"/>
              </a:rPr>
              <a:t>어간을 뜻함</a:t>
            </a:r>
            <a:r>
              <a:rPr lang="en-US" altLang="ko-KR" sz="1400" b="0" i="0" dirty="0">
                <a:solidFill>
                  <a:srgbClr val="000000"/>
                </a:solidFill>
                <a:effectLst/>
                <a:latin typeface="Malgun Gothic" panose="020B0503020000020004" pitchFamily="50" charset="-127"/>
                <a:ea typeface="Malgun Gothic" panose="020B0503020000020004" pitchFamily="50" charset="-127"/>
              </a:rPr>
              <a:t>.</a:t>
            </a:r>
          </a:p>
        </p:txBody>
      </p:sp>
      <p:sp>
        <p:nvSpPr>
          <p:cNvPr id="6" name="TextBox 5">
            <a:extLst>
              <a:ext uri="{FF2B5EF4-FFF2-40B4-BE49-F238E27FC236}">
                <a16:creationId xmlns:a16="http://schemas.microsoft.com/office/drawing/2014/main" id="{011809AE-870A-4730-853C-AA588590C767}"/>
              </a:ext>
            </a:extLst>
          </p:cNvPr>
          <p:cNvSpPr txBox="1"/>
          <p:nvPr/>
        </p:nvSpPr>
        <p:spPr>
          <a:xfrm>
            <a:off x="0" y="106680"/>
            <a:ext cx="5942652" cy="369332"/>
          </a:xfrm>
          <a:prstGeom prst="rect">
            <a:avLst/>
          </a:prstGeom>
          <a:noFill/>
        </p:spPr>
        <p:txBody>
          <a:bodyPr wrap="none" rtlCol="0">
            <a:spAutoFit/>
          </a:bodyPr>
          <a:lstStyle/>
          <a:p>
            <a:r>
              <a:rPr lang="en-US" altLang="ko-KR" sz="1800" b="1" i="0" dirty="0">
                <a:solidFill>
                  <a:srgbClr val="000000"/>
                </a:solidFill>
                <a:effectLst/>
                <a:latin typeface="Malgun Gothic" panose="020B0503020000020004" pitchFamily="50" charset="-127"/>
                <a:ea typeface="Malgun Gothic" panose="020B0503020000020004" pitchFamily="50" charset="-127"/>
              </a:rPr>
              <a:t>3) </a:t>
            </a:r>
            <a:r>
              <a:rPr lang="ko-KR" altLang="en-US" sz="1800" b="1" i="0" dirty="0">
                <a:solidFill>
                  <a:srgbClr val="000000"/>
                </a:solidFill>
                <a:effectLst/>
                <a:latin typeface="Malgun Gothic" panose="020B0503020000020004" pitchFamily="50" charset="-127"/>
                <a:ea typeface="Malgun Gothic" panose="020B0503020000020004" pitchFamily="50" charset="-127"/>
              </a:rPr>
              <a:t>형태소</a:t>
            </a:r>
            <a:r>
              <a:rPr lang="en-US" altLang="ko-KR" sz="1800" b="1" i="0" dirty="0">
                <a:solidFill>
                  <a:srgbClr val="000000"/>
                </a:solidFill>
                <a:effectLst/>
                <a:latin typeface="Malgun Gothic" panose="020B0503020000020004" pitchFamily="50" charset="-127"/>
                <a:ea typeface="Malgun Gothic" panose="020B0503020000020004" pitchFamily="50" charset="-127"/>
              </a:rPr>
              <a:t>(morpheme)</a:t>
            </a:r>
            <a:r>
              <a:rPr lang="en-US" altLang="ko-KR" sz="1800" b="1" dirty="0">
                <a:solidFill>
                  <a:srgbClr val="000000"/>
                </a:solidFill>
                <a:latin typeface="Malgun Gothic" panose="020B0503020000020004" pitchFamily="50" charset="-127"/>
                <a:ea typeface="Malgun Gothic" panose="020B0503020000020004" pitchFamily="50" charset="-127"/>
              </a:rPr>
              <a:t>:</a:t>
            </a:r>
            <a:r>
              <a:rPr lang="ko-KR" altLang="en-US" sz="1800" b="1" i="0" dirty="0">
                <a:solidFill>
                  <a:srgbClr val="000000"/>
                </a:solidFill>
                <a:effectLst/>
                <a:latin typeface="Malgun Gothic" panose="020B0503020000020004" pitchFamily="50" charset="-127"/>
                <a:ea typeface="Malgun Gothic" panose="020B0503020000020004" pitchFamily="50" charset="-127"/>
              </a:rPr>
              <a:t> 뜻을 가진 가장 작은 말의 단위</a:t>
            </a:r>
            <a:r>
              <a:rPr lang="en-US" altLang="ko-KR" sz="1800" b="1" i="0" dirty="0">
                <a:solidFill>
                  <a:srgbClr val="000000"/>
                </a:solidFill>
                <a:effectLst/>
                <a:latin typeface="Malgun Gothic" panose="020B0503020000020004" pitchFamily="50" charset="-127"/>
                <a:ea typeface="Malgun Gothic" panose="020B0503020000020004" pitchFamily="50" charset="-127"/>
              </a:rPr>
              <a:t> </a:t>
            </a:r>
          </a:p>
        </p:txBody>
      </p:sp>
      <p:grpSp>
        <p:nvGrpSpPr>
          <p:cNvPr id="22" name="그룹 21">
            <a:extLst>
              <a:ext uri="{FF2B5EF4-FFF2-40B4-BE49-F238E27FC236}">
                <a16:creationId xmlns:a16="http://schemas.microsoft.com/office/drawing/2014/main" id="{7CA6693C-0F4A-41FD-A0F9-93ABD70D5B39}"/>
              </a:ext>
            </a:extLst>
          </p:cNvPr>
          <p:cNvGrpSpPr/>
          <p:nvPr/>
        </p:nvGrpSpPr>
        <p:grpSpPr>
          <a:xfrm>
            <a:off x="640895" y="3429000"/>
            <a:ext cx="10910209" cy="1685092"/>
            <a:chOff x="595860" y="3833574"/>
            <a:chExt cx="10910209" cy="1685092"/>
          </a:xfrm>
        </p:grpSpPr>
        <p:sp>
          <p:nvSpPr>
            <p:cNvPr id="7" name="TextBox 6">
              <a:extLst>
                <a:ext uri="{FF2B5EF4-FFF2-40B4-BE49-F238E27FC236}">
                  <a16:creationId xmlns:a16="http://schemas.microsoft.com/office/drawing/2014/main" id="{09917D80-19D7-418D-9C6B-8819197D9B12}"/>
                </a:ext>
              </a:extLst>
            </p:cNvPr>
            <p:cNvSpPr txBox="1"/>
            <p:nvPr/>
          </p:nvSpPr>
          <p:spPr>
            <a:xfrm>
              <a:off x="595860" y="4562118"/>
              <a:ext cx="2887329" cy="369332"/>
            </a:xfrm>
            <a:prstGeom prst="rect">
              <a:avLst/>
            </a:prstGeom>
            <a:noFill/>
            <a:ln>
              <a:solidFill>
                <a:schemeClr val="tx1"/>
              </a:solidFill>
            </a:ln>
          </p:spPr>
          <p:txBody>
            <a:bodyPr wrap="none" rtlCol="0">
              <a:spAutoFit/>
            </a:bodyPr>
            <a:lstStyle/>
            <a:p>
              <a:pPr algn="l"/>
              <a:r>
                <a:rPr lang="ko-KR" altLang="en-US" sz="1800" b="0" i="0" dirty="0">
                  <a:solidFill>
                    <a:srgbClr val="000000"/>
                  </a:solidFill>
                  <a:effectLst/>
                  <a:latin typeface="Malgun Gothic" panose="020B0503020000020004" pitchFamily="50" charset="-127"/>
                  <a:ea typeface="Malgun Gothic" panose="020B0503020000020004" pitchFamily="50" charset="-127"/>
                </a:rPr>
                <a:t>에디가 </a:t>
              </a:r>
              <a:r>
                <a:rPr lang="ko-KR" altLang="en-US" sz="1800" b="0" i="0" dirty="0" err="1">
                  <a:solidFill>
                    <a:srgbClr val="000000"/>
                  </a:solidFill>
                  <a:effectLst/>
                  <a:latin typeface="Malgun Gothic" panose="020B0503020000020004" pitchFamily="50" charset="-127"/>
                  <a:ea typeface="Malgun Gothic" panose="020B0503020000020004" pitchFamily="50" charset="-127"/>
                </a:rPr>
                <a:t>딥러닝책을</a:t>
              </a:r>
              <a:r>
                <a:rPr lang="ko-KR" altLang="en-US" sz="1800" b="0" i="0" dirty="0">
                  <a:solidFill>
                    <a:srgbClr val="000000"/>
                  </a:solidFill>
                  <a:effectLst/>
                  <a:latin typeface="Malgun Gothic" panose="020B0503020000020004" pitchFamily="50" charset="-127"/>
                  <a:ea typeface="Malgun Gothic" panose="020B0503020000020004" pitchFamily="50" charset="-127"/>
                </a:rPr>
                <a:t> 읽었다</a:t>
              </a:r>
              <a:endParaRPr lang="en-US" altLang="ko-KR" sz="1800" b="0" i="0" dirty="0">
                <a:solidFill>
                  <a:srgbClr val="000000"/>
                </a:solidFill>
                <a:effectLst/>
                <a:latin typeface="Malgun Gothic" panose="020B0503020000020004" pitchFamily="50" charset="-127"/>
                <a:ea typeface="Malgun Gothic" panose="020B0503020000020004" pitchFamily="50" charset="-127"/>
              </a:endParaRPr>
            </a:p>
          </p:txBody>
        </p:sp>
        <p:cxnSp>
          <p:nvCxnSpPr>
            <p:cNvPr id="9" name="직선 연결선 8">
              <a:extLst>
                <a:ext uri="{FF2B5EF4-FFF2-40B4-BE49-F238E27FC236}">
                  <a16:creationId xmlns:a16="http://schemas.microsoft.com/office/drawing/2014/main" id="{CA031BDA-97CC-48B2-A52E-6CC817A5F190}"/>
                </a:ext>
              </a:extLst>
            </p:cNvPr>
            <p:cNvCxnSpPr/>
            <p:nvPr/>
          </p:nvCxnSpPr>
          <p:spPr>
            <a:xfrm>
              <a:off x="6392134" y="4746784"/>
              <a:ext cx="899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E796B278-0E90-4DB8-8BF2-7CE3FA78167B}"/>
                </a:ext>
              </a:extLst>
            </p:cNvPr>
            <p:cNvCxnSpPr/>
            <p:nvPr/>
          </p:nvCxnSpPr>
          <p:spPr>
            <a:xfrm>
              <a:off x="7291294" y="4008120"/>
              <a:ext cx="0" cy="132588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 name="직선 연결선 12">
              <a:extLst>
                <a:ext uri="{FF2B5EF4-FFF2-40B4-BE49-F238E27FC236}">
                  <a16:creationId xmlns:a16="http://schemas.microsoft.com/office/drawing/2014/main" id="{AB6D29C3-68D3-4F78-A956-9AF1A2668C90}"/>
                </a:ext>
              </a:extLst>
            </p:cNvPr>
            <p:cNvCxnSpPr/>
            <p:nvPr/>
          </p:nvCxnSpPr>
          <p:spPr>
            <a:xfrm>
              <a:off x="7291294" y="4008120"/>
              <a:ext cx="42014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4" name="직선 연결선 13">
              <a:extLst>
                <a:ext uri="{FF2B5EF4-FFF2-40B4-BE49-F238E27FC236}">
                  <a16:creationId xmlns:a16="http://schemas.microsoft.com/office/drawing/2014/main" id="{B63ED12D-036A-48BC-A6A5-1EB082D70A93}"/>
                </a:ext>
              </a:extLst>
            </p:cNvPr>
            <p:cNvCxnSpPr>
              <a:cxnSpLocks/>
            </p:cNvCxnSpPr>
            <p:nvPr/>
          </p:nvCxnSpPr>
          <p:spPr>
            <a:xfrm>
              <a:off x="7291294" y="5334000"/>
              <a:ext cx="420146"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E5F4AD18-A846-4E85-BB5E-06F098AD973E}"/>
                </a:ext>
              </a:extLst>
            </p:cNvPr>
            <p:cNvSpPr txBox="1"/>
            <p:nvPr/>
          </p:nvSpPr>
          <p:spPr>
            <a:xfrm>
              <a:off x="7711440" y="3833574"/>
              <a:ext cx="3153427" cy="369332"/>
            </a:xfrm>
            <a:prstGeom prst="rect">
              <a:avLst/>
            </a:prstGeom>
            <a:noFill/>
            <a:ln>
              <a:solidFill>
                <a:schemeClr val="tx1"/>
              </a:solidFill>
            </a:ln>
          </p:spPr>
          <p:txBody>
            <a:bodyPr wrap="none" rtlCol="0">
              <a:spAutoFit/>
            </a:bodyPr>
            <a:lstStyle/>
            <a:p>
              <a:r>
                <a:rPr lang="ko-KR" altLang="en-US" sz="1800" b="1" i="0" dirty="0">
                  <a:solidFill>
                    <a:srgbClr val="000000"/>
                  </a:solidFill>
                  <a:effectLst/>
                  <a:latin typeface="Malgun Gothic" panose="020B0503020000020004" pitchFamily="50" charset="-127"/>
                  <a:ea typeface="Malgun Gothic" panose="020B0503020000020004" pitchFamily="50" charset="-127"/>
                </a:rPr>
                <a:t>자립 형태소</a:t>
              </a:r>
              <a:r>
                <a:rPr lang="ko-KR" altLang="en-US" sz="1800" b="0" i="0" dirty="0">
                  <a:solidFill>
                    <a:srgbClr val="000000"/>
                  </a:solidFill>
                  <a:effectLst/>
                  <a:latin typeface="Malgun Gothic" panose="020B0503020000020004" pitchFamily="50" charset="-127"/>
                  <a:ea typeface="Malgun Gothic" panose="020B0503020000020004" pitchFamily="50" charset="-127"/>
                </a:rPr>
                <a:t> </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a:solidFill>
                    <a:srgbClr val="000000"/>
                  </a:solidFill>
                  <a:effectLst/>
                  <a:latin typeface="Malgun Gothic" panose="020B0503020000020004" pitchFamily="50" charset="-127"/>
                  <a:ea typeface="Malgun Gothic" panose="020B0503020000020004" pitchFamily="50" charset="-127"/>
                </a:rPr>
                <a:t>에디</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err="1">
                  <a:solidFill>
                    <a:srgbClr val="000000"/>
                  </a:solidFill>
                  <a:effectLst/>
                  <a:latin typeface="Malgun Gothic" panose="020B0503020000020004" pitchFamily="50" charset="-127"/>
                  <a:ea typeface="Malgun Gothic" panose="020B0503020000020004" pitchFamily="50" charset="-127"/>
                </a:rPr>
                <a:t>딥러닝책</a:t>
              </a:r>
              <a:endParaRPr lang="ko-KR" altLang="en-US" dirty="0"/>
            </a:p>
          </p:txBody>
        </p:sp>
        <p:sp>
          <p:nvSpPr>
            <p:cNvPr id="17" name="TextBox 16">
              <a:extLst>
                <a:ext uri="{FF2B5EF4-FFF2-40B4-BE49-F238E27FC236}">
                  <a16:creationId xmlns:a16="http://schemas.microsoft.com/office/drawing/2014/main" id="{F94B5470-CA30-442C-9409-A1CE24649C06}"/>
                </a:ext>
              </a:extLst>
            </p:cNvPr>
            <p:cNvSpPr txBox="1"/>
            <p:nvPr/>
          </p:nvSpPr>
          <p:spPr>
            <a:xfrm>
              <a:off x="7711440" y="5149334"/>
              <a:ext cx="3794629" cy="369332"/>
            </a:xfrm>
            <a:prstGeom prst="rect">
              <a:avLst/>
            </a:prstGeom>
            <a:noFill/>
            <a:ln>
              <a:solidFill>
                <a:schemeClr val="tx1"/>
              </a:solidFill>
            </a:ln>
          </p:spPr>
          <p:txBody>
            <a:bodyPr wrap="none" rtlCol="0">
              <a:spAutoFit/>
            </a:bodyPr>
            <a:lstStyle/>
            <a:p>
              <a:r>
                <a:rPr lang="ko-KR" altLang="en-US" sz="1800" b="1" i="0" dirty="0">
                  <a:solidFill>
                    <a:srgbClr val="000000"/>
                  </a:solidFill>
                  <a:effectLst/>
                  <a:latin typeface="Malgun Gothic" panose="020B0503020000020004" pitchFamily="50" charset="-127"/>
                  <a:ea typeface="Malgun Gothic" panose="020B0503020000020004" pitchFamily="50" charset="-127"/>
                </a:rPr>
                <a:t>의존 형태소</a:t>
              </a:r>
              <a:r>
                <a:rPr lang="ko-KR" altLang="en-US" sz="1800" b="0" i="0" dirty="0">
                  <a:solidFill>
                    <a:srgbClr val="000000"/>
                  </a:solidFill>
                  <a:effectLst/>
                  <a:latin typeface="Malgun Gothic" panose="020B0503020000020004" pitchFamily="50" charset="-127"/>
                  <a:ea typeface="Malgun Gothic" panose="020B0503020000020004" pitchFamily="50" charset="-127"/>
                </a:rPr>
                <a:t> </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a:solidFill>
                    <a:srgbClr val="000000"/>
                  </a:solidFill>
                  <a:effectLst/>
                  <a:latin typeface="Malgun Gothic" panose="020B0503020000020004" pitchFamily="50" charset="-127"/>
                  <a:ea typeface="Malgun Gothic" panose="020B0503020000020004" pitchFamily="50" charset="-127"/>
                </a:rPr>
                <a:t>가</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a:solidFill>
                    <a:srgbClr val="000000"/>
                  </a:solidFill>
                  <a:effectLst/>
                  <a:latin typeface="Malgun Gothic" panose="020B0503020000020004" pitchFamily="50" charset="-127"/>
                  <a:ea typeface="Malgun Gothic" panose="020B0503020000020004" pitchFamily="50" charset="-127"/>
                </a:rPr>
                <a:t>을</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err="1">
                  <a:solidFill>
                    <a:srgbClr val="000000"/>
                  </a:solidFill>
                  <a:effectLst/>
                  <a:latin typeface="Malgun Gothic" panose="020B0503020000020004" pitchFamily="50" charset="-127"/>
                  <a:ea typeface="Malgun Gothic" panose="020B0503020000020004" pitchFamily="50" charset="-127"/>
                </a:rPr>
                <a:t>읽</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err="1">
                  <a:solidFill>
                    <a:srgbClr val="000000"/>
                  </a:solidFill>
                  <a:effectLst/>
                  <a:latin typeface="Malgun Gothic" panose="020B0503020000020004" pitchFamily="50" charset="-127"/>
                  <a:ea typeface="Malgun Gothic" panose="020B0503020000020004" pitchFamily="50" charset="-127"/>
                </a:rPr>
                <a:t>었</a:t>
              </a:r>
              <a:r>
                <a:rPr lang="en-US" altLang="ko-KR" sz="1800" b="0" i="0" dirty="0">
                  <a:solidFill>
                    <a:srgbClr val="000000"/>
                  </a:solidFill>
                  <a:effectLst/>
                  <a:latin typeface="Malgun Gothic" panose="020B0503020000020004" pitchFamily="50" charset="-127"/>
                  <a:ea typeface="Malgun Gothic" panose="020B0503020000020004" pitchFamily="50" charset="-127"/>
                </a:rPr>
                <a:t>, -</a:t>
              </a:r>
              <a:r>
                <a:rPr lang="ko-KR" altLang="en-US" sz="1800" b="0" i="0" dirty="0">
                  <a:solidFill>
                    <a:srgbClr val="000000"/>
                  </a:solidFill>
                  <a:effectLst/>
                  <a:latin typeface="Malgun Gothic" panose="020B0503020000020004" pitchFamily="50" charset="-127"/>
                  <a:ea typeface="Malgun Gothic" panose="020B0503020000020004" pitchFamily="50" charset="-127"/>
                </a:rPr>
                <a:t>다</a:t>
              </a:r>
              <a:endParaRPr lang="ko-KR" altLang="en-US" dirty="0"/>
            </a:p>
          </p:txBody>
        </p:sp>
        <p:sp>
          <p:nvSpPr>
            <p:cNvPr id="18" name="TextBox 17">
              <a:extLst>
                <a:ext uri="{FF2B5EF4-FFF2-40B4-BE49-F238E27FC236}">
                  <a16:creationId xmlns:a16="http://schemas.microsoft.com/office/drawing/2014/main" id="{37C7E995-A2EC-4C87-9254-FCA50E9024DC}"/>
                </a:ext>
              </a:extLst>
            </p:cNvPr>
            <p:cNvSpPr txBox="1"/>
            <p:nvPr/>
          </p:nvSpPr>
          <p:spPr>
            <a:xfrm>
              <a:off x="4197301" y="4562118"/>
              <a:ext cx="2194832" cy="369332"/>
            </a:xfrm>
            <a:prstGeom prst="rect">
              <a:avLst/>
            </a:prstGeom>
            <a:noFill/>
            <a:ln>
              <a:solidFill>
                <a:schemeClr val="tx1"/>
              </a:solidFill>
            </a:ln>
          </p:spPr>
          <p:txBody>
            <a:bodyPr wrap="none" rtlCol="0">
              <a:spAutoFit/>
            </a:bodyPr>
            <a:lstStyle/>
            <a:p>
              <a:r>
                <a:rPr lang="ko-KR" altLang="en-US" sz="1800" b="0" i="0" dirty="0">
                  <a:solidFill>
                    <a:srgbClr val="000000"/>
                  </a:solidFill>
                  <a:effectLst/>
                  <a:latin typeface="Malgun Gothic" panose="020B0503020000020004" pitchFamily="50" charset="-127"/>
                  <a:ea typeface="Malgun Gothic" panose="020B0503020000020004" pitchFamily="50" charset="-127"/>
                </a:rPr>
                <a:t>형태소 </a:t>
              </a:r>
              <a:r>
                <a:rPr lang="ko-KR" altLang="en-US" dirty="0">
                  <a:solidFill>
                    <a:srgbClr val="000000"/>
                  </a:solidFill>
                  <a:latin typeface="Malgun Gothic" panose="020B0503020000020004" pitchFamily="50" charset="-127"/>
                  <a:ea typeface="Malgun Gothic" panose="020B0503020000020004" pitchFamily="50" charset="-127"/>
                </a:rPr>
                <a:t>단위로 분해</a:t>
              </a:r>
              <a:endParaRPr lang="ko-KR" altLang="en-US" dirty="0"/>
            </a:p>
          </p:txBody>
        </p:sp>
        <p:cxnSp>
          <p:nvCxnSpPr>
            <p:cNvPr id="20" name="직선 화살표 연결선 19">
              <a:extLst>
                <a:ext uri="{FF2B5EF4-FFF2-40B4-BE49-F238E27FC236}">
                  <a16:creationId xmlns:a16="http://schemas.microsoft.com/office/drawing/2014/main" id="{82104643-55D1-4D22-8726-3B1ABD64CB30}"/>
                </a:ext>
              </a:extLst>
            </p:cNvPr>
            <p:cNvCxnSpPr>
              <a:cxnSpLocks/>
            </p:cNvCxnSpPr>
            <p:nvPr/>
          </p:nvCxnSpPr>
          <p:spPr>
            <a:xfrm>
              <a:off x="3483189" y="4746784"/>
              <a:ext cx="5334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D3C33305-409E-4DAC-BF0A-0674C916E1C2}"/>
              </a:ext>
            </a:extLst>
          </p:cNvPr>
          <p:cNvSpPr txBox="1"/>
          <p:nvPr/>
        </p:nvSpPr>
        <p:spPr>
          <a:xfrm>
            <a:off x="72523" y="4157544"/>
            <a:ext cx="518091" cy="369332"/>
          </a:xfrm>
          <a:prstGeom prst="rect">
            <a:avLst/>
          </a:prstGeom>
          <a:noFill/>
        </p:spPr>
        <p:txBody>
          <a:bodyPr wrap="none" rtlCol="0">
            <a:spAutoFit/>
          </a:bodyPr>
          <a:lstStyle/>
          <a:p>
            <a:r>
              <a:rPr lang="en-US" altLang="ko-KR" b="1" dirty="0">
                <a:latin typeface="+mj-ea"/>
                <a:ea typeface="+mj-ea"/>
              </a:rPr>
              <a:t>ex)</a:t>
            </a:r>
            <a:endParaRPr lang="ko-KR" altLang="en-US" b="1" dirty="0">
              <a:latin typeface="+mj-ea"/>
              <a:ea typeface="+mj-ea"/>
            </a:endParaRPr>
          </a:p>
        </p:txBody>
      </p:sp>
      <p:sp>
        <p:nvSpPr>
          <p:cNvPr id="24" name="TextBox 23">
            <a:extLst>
              <a:ext uri="{FF2B5EF4-FFF2-40B4-BE49-F238E27FC236}">
                <a16:creationId xmlns:a16="http://schemas.microsoft.com/office/drawing/2014/main" id="{A7B21BDF-B8C0-4AF4-94DB-DF6A7F728D60}"/>
              </a:ext>
            </a:extLst>
          </p:cNvPr>
          <p:cNvSpPr txBox="1"/>
          <p:nvPr/>
        </p:nvSpPr>
        <p:spPr>
          <a:xfrm>
            <a:off x="95419" y="5852755"/>
            <a:ext cx="12096581" cy="369332"/>
          </a:xfrm>
          <a:prstGeom prst="rect">
            <a:avLst/>
          </a:prstGeom>
          <a:noFill/>
        </p:spPr>
        <p:txBody>
          <a:bodyPr wrap="none" rtlCol="0">
            <a:spAutoFit/>
          </a:bodyPr>
          <a:lstStyle/>
          <a:p>
            <a:r>
              <a:rPr lang="ko-KR" altLang="en-US" b="1" i="0" dirty="0">
                <a:solidFill>
                  <a:srgbClr val="000000"/>
                </a:solidFill>
                <a:effectLst/>
                <a:latin typeface="Malgun Gothic" panose="020B0503020000020004" pitchFamily="50" charset="-127"/>
                <a:ea typeface="Malgun Gothic" panose="020B0503020000020004" pitchFamily="50" charset="-127"/>
              </a:rPr>
              <a:t>한국어에서 영어에서의 단어 토큰화와 유사한 형태를 얻으려면 어절 토큰화가 아니라 </a:t>
            </a:r>
            <a:r>
              <a:rPr lang="ko-KR" altLang="en-US" b="1" i="0" dirty="0">
                <a:solidFill>
                  <a:srgbClr val="FF0000"/>
                </a:solidFill>
                <a:effectLst/>
                <a:latin typeface="Malgun Gothic" panose="020B0503020000020004" pitchFamily="50" charset="-127"/>
                <a:ea typeface="Malgun Gothic" panose="020B0503020000020004" pitchFamily="50" charset="-127"/>
              </a:rPr>
              <a:t>형태소 토큰화를 수행</a:t>
            </a:r>
            <a:r>
              <a:rPr lang="ko-KR" altLang="en-US" b="1" i="0" dirty="0">
                <a:solidFill>
                  <a:srgbClr val="000000"/>
                </a:solidFill>
                <a:effectLst/>
                <a:latin typeface="Malgun Gothic" panose="020B0503020000020004" pitchFamily="50" charset="-127"/>
                <a:ea typeface="Malgun Gothic" panose="020B0503020000020004" pitchFamily="50" charset="-127"/>
              </a:rPr>
              <a:t>해야 함</a:t>
            </a:r>
            <a:endParaRPr lang="en-US" altLang="ko-KR" b="1" i="0" dirty="0">
              <a:solidFill>
                <a:srgbClr val="000000"/>
              </a:solidFill>
              <a:effectLst/>
              <a:latin typeface="Malgun Gothic" panose="020B0503020000020004" pitchFamily="50" charset="-127"/>
              <a:ea typeface="Malgun Gothic" panose="020B0503020000020004" pitchFamily="50" charset="-127"/>
            </a:endParaRPr>
          </a:p>
        </p:txBody>
      </p:sp>
      <p:sp>
        <p:nvSpPr>
          <p:cNvPr id="28" name="TextBox 27">
            <a:extLst>
              <a:ext uri="{FF2B5EF4-FFF2-40B4-BE49-F238E27FC236}">
                <a16:creationId xmlns:a16="http://schemas.microsoft.com/office/drawing/2014/main" id="{4B2770E8-B3BA-43EE-A5CC-87D4015831B1}"/>
              </a:ext>
            </a:extLst>
          </p:cNvPr>
          <p:cNvSpPr txBox="1"/>
          <p:nvPr/>
        </p:nvSpPr>
        <p:spPr>
          <a:xfrm>
            <a:off x="11587774" y="119466"/>
            <a:ext cx="461986" cy="307777"/>
          </a:xfrm>
          <a:prstGeom prst="rect">
            <a:avLst/>
          </a:prstGeom>
          <a:noFill/>
        </p:spPr>
        <p:txBody>
          <a:bodyPr wrap="square" rtlCol="0">
            <a:spAutoFit/>
          </a:bodyPr>
          <a:lstStyle/>
          <a:p>
            <a:r>
              <a:rPr lang="en-US" altLang="ko-KR" sz="1400" dirty="0"/>
              <a:t>-8-</a:t>
            </a:r>
            <a:endParaRPr lang="ko-KR" altLang="en-US" sz="1400" dirty="0"/>
          </a:p>
        </p:txBody>
      </p:sp>
    </p:spTree>
    <p:extLst>
      <p:ext uri="{BB962C8B-B14F-4D97-AF65-F5344CB8AC3E}">
        <p14:creationId xmlns:p14="http://schemas.microsoft.com/office/powerpoint/2010/main" val="182898770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TM03457515[[fn=보기]]</Template>
  <TotalTime>3</TotalTime>
  <Words>3079</Words>
  <Application>Microsoft Office PowerPoint</Application>
  <PresentationFormat>와이드스크린</PresentationFormat>
  <Paragraphs>449</Paragraphs>
  <Slides>60</Slides>
  <Notes>36</Notes>
  <HiddenSlides>0</HiddenSlides>
  <MMClips>1</MMClips>
  <ScaleCrop>false</ScaleCrop>
  <HeadingPairs>
    <vt:vector size="6" baseType="variant">
      <vt:variant>
        <vt:lpstr>사용한 글꼴</vt:lpstr>
      </vt:variant>
      <vt:variant>
        <vt:i4>12</vt:i4>
      </vt:variant>
      <vt:variant>
        <vt:lpstr>테마</vt:lpstr>
      </vt:variant>
      <vt:variant>
        <vt:i4>1</vt:i4>
      </vt:variant>
      <vt:variant>
        <vt:lpstr>슬라이드 제목</vt:lpstr>
      </vt:variant>
      <vt:variant>
        <vt:i4>60</vt:i4>
      </vt:variant>
    </vt:vector>
  </HeadingPairs>
  <TitlesOfParts>
    <vt:vector size="73" baseType="lpstr">
      <vt:lpstr>Helvetica Neue</vt:lpstr>
      <vt:lpstr>나눔고딕 Light</vt:lpstr>
      <vt:lpstr>나눔스퀘어</vt:lpstr>
      <vt:lpstr>나눔스퀘어 Bold</vt:lpstr>
      <vt:lpstr>나눔스퀘어 Light</vt:lpstr>
      <vt:lpstr>이사만루체 Medium</vt:lpstr>
      <vt:lpstr>Arial</vt:lpstr>
      <vt:lpstr>Consolas</vt:lpstr>
      <vt:lpstr>Impact</vt:lpstr>
      <vt:lpstr>Wingdings</vt:lpstr>
      <vt:lpstr>맑은 고딕</vt:lpstr>
      <vt:lpstr>맑은 고딕</vt:lpstr>
      <vt:lpstr>Office 테마</vt:lpstr>
      <vt:lpstr>자연어 처리 스터디</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한국어 자연어 전처리</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MINYOUNGKIM</dc:creator>
  <cp:lastModifiedBy>MINYOUNGKIM</cp:lastModifiedBy>
  <cp:revision>4</cp:revision>
  <dcterms:created xsi:type="dcterms:W3CDTF">2021-07-21T10:16:31Z</dcterms:created>
  <dcterms:modified xsi:type="dcterms:W3CDTF">2021-07-21T10:24:19Z</dcterms:modified>
</cp:coreProperties>
</file>